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1" r:id="rId2"/>
    <p:sldId id="293" r:id="rId3"/>
    <p:sldId id="294" r:id="rId4"/>
    <p:sldId id="295" r:id="rId5"/>
    <p:sldId id="258" r:id="rId6"/>
    <p:sldId id="275" r:id="rId7"/>
    <p:sldId id="259" r:id="rId8"/>
    <p:sldId id="260" r:id="rId9"/>
    <p:sldId id="261" r:id="rId10"/>
    <p:sldId id="287" r:id="rId11"/>
    <p:sldId id="288" r:id="rId12"/>
    <p:sldId id="289" r:id="rId13"/>
    <p:sldId id="290" r:id="rId14"/>
    <p:sldId id="263" r:id="rId15"/>
    <p:sldId id="264" r:id="rId16"/>
    <p:sldId id="284" r:id="rId17"/>
    <p:sldId id="265" r:id="rId18"/>
    <p:sldId id="26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283" r:id="rId40"/>
    <p:sldId id="282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9A442B-16F5-4423-AB23-A181218438B3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71C8FE-9FF5-44FF-8A67-7C73227A3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2BB037-35FC-4EEE-B595-D896FB0736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A7FA7B-AB12-4DC9-889A-A054BFAD65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1B1B9D-6409-4DB2-8C08-309CE4ADC4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CEA87-E56F-428E-8B72-8C32650A62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7C764-9864-45F1-A444-1CC9C8F368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6EF793-F83B-4BA9-9D42-97A5270657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15CD02-C496-4863-B985-5850D58521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2825F6-C6EE-4FF2-8036-ED476318E6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126A62-CAA6-487B-BE27-D884124032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A0513F-9C87-47FC-B3B7-16F8E1EC01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D2F9CF-80A9-4401-8705-9812B75DF8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742E76-CC1F-4B41-B8E0-032197F529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C651-EE8D-4C5C-AB19-C7F9D9183FCB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EED4-17C2-4B70-A377-135E7B460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9E2B4-A648-4834-B011-D435896BD466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1FAE0-A8A4-483C-A6DF-33A4A8BCF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0640-AF12-4AAB-A8D3-C8040CCB10DC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B2709-B0AD-4F9D-B231-3CAE502B8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8E14-0DFA-4F66-8964-9C211723F860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6AB3-E37E-4789-9843-8C8E8203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9EC27-C5C9-4E83-BDBF-0C611ED2BCDE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DD9C-F5A6-4249-8D55-3C01472AB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2601-9A3C-4725-9026-E87C057556E5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A1171-CB85-473F-AFE2-6C30426C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D1BB3-053E-4173-9B52-8349175EA082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24D65-C879-4E60-BE7A-CFF94F2C2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5F8A6-80D0-4F13-911B-6F44C8B2D9CD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0F4A3-C6E6-4B4A-A7B0-396EBF4BC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8CCB6-EFFE-4C35-8297-0322D8A01AC8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82A02-722F-445C-B522-89B5624F0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8DE6-AAC7-476C-BF4E-E9512AA1105E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D896-42A5-4679-BDC9-9562BE48F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9B8A-6A7F-4F68-B5BE-D256947151FF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4D0D7-659B-455D-BD96-EC7F1358C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33E6C8-8DA5-4583-9670-BF8CBACD0103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3B8A8-C618-4603-8817-B4BBF12F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human resources…….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Larry Stybel.  lstybel@stybeabody.com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THE PROBLEM HERE?</a:t>
            </a:r>
          </a:p>
        </p:txBody>
      </p:sp>
      <p:pic>
        <p:nvPicPr>
          <p:cNvPr id="59398" name="Picture 6" descr="ANd9GcS-vkKQ4z1FXKQM9148vmb3CXXWCxh7N1gXPxp6GUeEOJxiD4rc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6407150" cy="326548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THE DILEMMA?</a:t>
            </a:r>
          </a:p>
        </p:txBody>
      </p:sp>
      <p:sp>
        <p:nvSpPr>
          <p:cNvPr id="61446" name="AutoShape 6" descr="2Q=="/>
          <p:cNvSpPr>
            <a:spLocks noChangeAspect="1" noChangeArrowheads="1"/>
          </p:cNvSpPr>
          <p:nvPr/>
        </p:nvSpPr>
        <p:spPr bwMode="auto">
          <a:xfrm>
            <a:off x="3057525" y="2671763"/>
            <a:ext cx="3028950" cy="15144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61448" name="Picture 8" descr="14549-if-i-see-one-dilemma-quo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1524000"/>
            <a:ext cx="11480800" cy="574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smtClean="0"/>
              <a:t>A situation in which a difficult choice has to be made between two or more alternatives, esp. equally undesirable ones.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To Be ….Or Not To Be.</a:t>
            </a:r>
          </a:p>
          <a:p>
            <a:pPr>
              <a:lnSpc>
                <a:spcPct val="90000"/>
              </a:lnSpc>
            </a:pPr>
            <a:r>
              <a:rPr lang="en-US" smtClean="0"/>
              <a:t>Pour Taxpayer Money Into Helping People Deal with Hurricane Sandy and We Increase the National Debt;  Fail to Help People and We Increase Voter Resentment.</a:t>
            </a:r>
          </a:p>
          <a:p>
            <a:pPr>
              <a:lnSpc>
                <a:spcPct val="90000"/>
              </a:lnSpc>
            </a:pPr>
            <a:r>
              <a:rPr lang="en-US" smtClean="0"/>
              <a:t>Help France in Its Military Operation And We Risk Increasing the Probability of Terrorism in the U.S.; Fail to Help France and We Turn Our Backs on an Ally.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sharetv.org/images/what_happened-sh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7916863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http://www.nbcmiami.com/news/local/Hallandale-Beach-Lifeguard-Fired-For-Leaving-His-Zone-For-Rescue-161372785.html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http://t2.gstatic.com/images?q=tbn:ANd9GcQ7g5JgL1D5J6Olq9bxQTN8L6uFeqn2W0Z-PymWlaOt1fAq_RoEQ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914400"/>
            <a:ext cx="6950075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Lost multi year contract $330K each year x9 = 3 million relationship.</a:t>
            </a:r>
          </a:p>
          <a:p>
            <a:pPr>
              <a:lnSpc>
                <a:spcPct val="90000"/>
              </a:lnSpc>
            </a:pPr>
            <a:r>
              <a:rPr lang="en-US" smtClean="0"/>
              <a:t>Supervisor Lost Job.</a:t>
            </a:r>
          </a:p>
          <a:p>
            <a:pPr>
              <a:lnSpc>
                <a:spcPct val="90000"/>
              </a:lnSpc>
            </a:pPr>
            <a:r>
              <a:rPr lang="en-US" smtClean="0"/>
              <a:t>Fired Lifeguard a Hero.</a:t>
            </a:r>
          </a:p>
          <a:p>
            <a:pPr>
              <a:lnSpc>
                <a:spcPct val="90000"/>
              </a:lnSpc>
            </a:pPr>
            <a:r>
              <a:rPr lang="en-US" smtClean="0"/>
              <a:t>Jeff Ellis Management Reputation has a “Brand” that may impact customer sales, customer retention.</a:t>
            </a:r>
          </a:p>
          <a:p>
            <a:pPr>
              <a:lnSpc>
                <a:spcPct val="90000"/>
              </a:lnSpc>
            </a:pPr>
            <a:r>
              <a:rPr lang="en-US" smtClean="0"/>
              <a:t>Jeff Ellis Management has a Brand that may make it hard to attract the best talent.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http://www.webwombat.com.au/entertainment/movies/images/trailer-disaster-mov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04800"/>
            <a:ext cx="41846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Argyris Technique</a:t>
            </a:r>
            <a:endParaRPr lang="en-US" dirty="0"/>
          </a:p>
        </p:txBody>
      </p:sp>
      <p:pic>
        <p:nvPicPr>
          <p:cNvPr id="67586" name="Picture 2" descr="https://encrypted-tbn1.gstatic.com/images?q=tbn:ANd9GcRfsNzA-1F6kge5iFHEHGZqOyyJXLcEc48ulYeSEOMWp62-_-7v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524000"/>
            <a:ext cx="2943225" cy="37433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THE SLIDES AND THE MP3?</a:t>
            </a:r>
            <a:endParaRPr lang="en-US" dirty="0"/>
          </a:p>
        </p:txBody>
      </p:sp>
      <p:pic>
        <p:nvPicPr>
          <p:cNvPr id="1026" name="Picture 2" descr="https://encrypted-tbn2.gstatic.com/images?q=tbn:ANd9GcSMGuImQE8Mzf4Ik9hIhC_DOmSBeCGGm4XQYWOIlJLnlP1eo1J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4883081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http://www.stybelpeabody.com/newsite/pdf/argyristechniques.pdf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THROUGH THE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 as a help in helping make people make the shift from farming-oriented jobs to industrial-oriented jobs.</a:t>
            </a:r>
          </a:p>
          <a:p>
            <a:r>
              <a:rPr lang="en-US" dirty="0" smtClean="0"/>
              <a:t>Focus on consistency, systems, and standardization.</a:t>
            </a:r>
          </a:p>
          <a:p>
            <a:r>
              <a:rPr lang="en-US" dirty="0" smtClean="0"/>
              <a:t>“Attract, retain, and motivate employees.”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“LOGICAL” ALLIANCE</a:t>
            </a:r>
            <a:endParaRPr lang="en-US" dirty="0"/>
          </a:p>
        </p:txBody>
      </p:sp>
      <p:pic>
        <p:nvPicPr>
          <p:cNvPr id="68610" name="Picture 2" descr="https://encrypted-tbn3.gstatic.com/images?q=tbn:ANd9GcQhZJtDA2LAoVU8yISlLbliofZrn_ITittD1M30dJx9BnAfg1rV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4633503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IS UNBALANCED IN ITS VALUE TO THE COMPANY.</a:t>
            </a:r>
            <a:endParaRPr lang="en-US" dirty="0"/>
          </a:p>
        </p:txBody>
      </p:sp>
      <p:pic>
        <p:nvPicPr>
          <p:cNvPr id="71682" name="Picture 2" descr="https://encrypted-tbn3.gstatic.com/images?q=tbn:ANd9GcTadt7jpt9AJQ9J70cb8FOK6lKVsDdMaGmNED6jphJUzY3T38Vv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76400"/>
            <a:ext cx="3537056" cy="338328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BEEN YOUR EXPERIENCE?</a:t>
            </a:r>
            <a:endParaRPr lang="en-US" dirty="0"/>
          </a:p>
        </p:txBody>
      </p:sp>
      <p:pic>
        <p:nvPicPr>
          <p:cNvPr id="72706" name="Picture 2" descr="https://encrypted-tbn2.gstatic.com/images?q=tbn:ANd9GcRIh5TV8yWNv6aSgEfFW2cGXPcGkB-QwPzJ58Upm5pSE58YTg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5629275" cy="3743325"/>
          </a:xfrm>
          <a:prstGeom prst="rect">
            <a:avLst/>
          </a:prstGeom>
          <a:noFill/>
        </p:spPr>
      </p:pic>
      <p:pic>
        <p:nvPicPr>
          <p:cNvPr id="4" name="Picture 2" descr="http://www.grandflavour.com/fresh-news/wp-content/uploads/2011/06/069108-facebook-pup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6191250" cy="348615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BEYOND </a:t>
            </a:r>
            <a:br>
              <a:rPr lang="en-US" dirty="0" smtClean="0"/>
            </a:br>
            <a:r>
              <a:rPr lang="en-US" dirty="0" smtClean="0"/>
              <a:t>TRADITIONAL 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articulate the new value proposition, nobody else will.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HAVE CHANGED BIG TIME.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“employees” once meant W-2.</a:t>
            </a:r>
          </a:p>
          <a:p>
            <a:r>
              <a:rPr lang="en-US" dirty="0" smtClean="0"/>
              <a:t>“employees” should be replaced with “attract, retain, and motivate” those who influence  customers: W-2, 1099, and even customers.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https://encrypted-tbn0.gstatic.com/images?q=tbn:ANd9GcR5FrWCBv7KjFmb3t5VWlyqus7BOlk48N89Ux4gy9NXk26pyI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0"/>
            <a:ext cx="4540833" cy="448056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be Top-Down.</a:t>
            </a:r>
          </a:p>
          <a:p>
            <a:r>
              <a:rPr lang="en-US" dirty="0" smtClean="0"/>
              <a:t>Now is Top-Down AND Bottom-Up. (Hallandale)</a:t>
            </a:r>
          </a:p>
          <a:p>
            <a:r>
              <a:rPr lang="en-US" dirty="0" smtClean="0"/>
              <a:t>This puts HR more aligned with marketing since employees communicate with their networks via social media.  </a:t>
            </a:r>
          </a:p>
          <a:p>
            <a:r>
              <a:rPr lang="en-US" dirty="0" smtClean="0"/>
              <a:t>VP of HR at Southwest Airlines reports through the Marketing Function.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77826" name="Picture 2" descr="https://encrypted-tbn1.gstatic.com/images?q=tbn:ANd9GcRj2vCAz4lShRrZZ2YZgJwllQYCBVsYjhVZhO-8Nk9sdKJTgual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5069941" cy="374904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 case.</a:t>
            </a:r>
          </a:p>
          <a:p>
            <a:r>
              <a:rPr lang="en-US" dirty="0" smtClean="0"/>
              <a:t>Discuss what HR was, what it is, and what it needs to be for you to make a positive contribution and have a good career.</a:t>
            </a:r>
          </a:p>
          <a:p>
            <a:r>
              <a:rPr lang="en-US" dirty="0" smtClean="0"/>
              <a:t>What skills do you need to cultivate?</a:t>
            </a:r>
          </a:p>
          <a:p>
            <a:r>
              <a:rPr lang="en-US" dirty="0" smtClean="0"/>
              <a:t>What political alliances do you need to make?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Hertzberg Hygiene Factors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Health &amp; Safety Compliance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Hertzberg’s Motivational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Development</a:t>
            </a:r>
          </a:p>
          <a:p>
            <a:r>
              <a:rPr lang="en-US" dirty="0" smtClean="0"/>
              <a:t>Recruitment</a:t>
            </a:r>
          </a:p>
          <a:p>
            <a:r>
              <a:rPr lang="en-US" dirty="0" smtClean="0"/>
              <a:t>Training &amp; Development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 OF WHAT WE DO.</a:t>
            </a:r>
            <a:endParaRPr lang="en-US" dirty="0"/>
          </a:p>
        </p:txBody>
      </p:sp>
      <p:pic>
        <p:nvPicPr>
          <p:cNvPr id="79874" name="Picture 2" descr="https://encrypted-tbn2.gstatic.com/images?q=tbn:ANd9GcTWTMaALioKa33G7CMVUgzY8HIVjLj1PZkv7hmdzxVZ7VewIZ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5379028" cy="338328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Attract, Retain, and Motivate the People that touch our customers.</a:t>
            </a:r>
          </a:p>
          <a:p>
            <a:r>
              <a:rPr lang="en-US" dirty="0" smtClean="0"/>
              <a:t>Effectiveness measured by Customer Loyalty Index of something similar. 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see things from both sides of the basic accounting balance sheet.</a:t>
            </a:r>
          </a:p>
          <a:p>
            <a:r>
              <a:rPr lang="en-US" dirty="0" smtClean="0"/>
              <a:t>Open systems thinking (e.g. Hallandale Case).</a:t>
            </a:r>
          </a:p>
          <a:p>
            <a:r>
              <a:rPr lang="en-US" dirty="0" smtClean="0"/>
              <a:t>Help management recognize and manage dilemmas (e.g. Hallandale Case).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://turcopolier.typepad.com/.a/6a00d8341c72e153ef017d3cdf833b970c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33400"/>
            <a:ext cx="3661782" cy="557784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Assess Your Skills and What You Need to Survive in this New World: unlearning is MUCH harder than learning!</a:t>
            </a:r>
          </a:p>
          <a:p>
            <a:r>
              <a:rPr lang="en-US" dirty="0" smtClean="0"/>
              <a:t>Prepare to articulate to the CEO that “I could do so much more for our company…….”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Do To Help  </a:t>
            </a:r>
            <a:br>
              <a:rPr lang="en-US" dirty="0" smtClean="0"/>
            </a:br>
            <a:r>
              <a:rPr lang="en-US" dirty="0" smtClean="0"/>
              <a:t>Your Company and Yourself?</a:t>
            </a:r>
            <a:endParaRPr lang="en-US" dirty="0"/>
          </a:p>
        </p:txBody>
      </p:sp>
      <p:pic>
        <p:nvPicPr>
          <p:cNvPr id="86018" name="Picture 2" descr="http://musicthatisntbad.org/wp-content/uploads/2012/11/monday-mor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463040"/>
            <a:ext cx="5422409" cy="539496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Hallandale Case to illustrate Argyris Technique and a way to improve predictive validity of hiring.</a:t>
            </a:r>
          </a:p>
          <a:p>
            <a:r>
              <a:rPr lang="en-US" dirty="0" smtClean="0"/>
              <a:t>What HR was and where it needs to go.</a:t>
            </a:r>
          </a:p>
          <a:p>
            <a:r>
              <a:rPr lang="en-US" dirty="0" smtClean="0"/>
              <a:t>Rebrand, reposition, and new power.</a:t>
            </a:r>
          </a:p>
          <a:p>
            <a:r>
              <a:rPr lang="en-US" dirty="0" smtClean="0"/>
              <a:t>Unlearn old ways while learning new.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http://allthingsd.com/files/2012/07/10Question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796925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2" descr="http://positivepsychologynews.com/ppnd_wp/wp-content/uploads/2008/12/thank-you-bod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8096250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ollywoodsunri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8" y="182563"/>
            <a:ext cx="8996362" cy="667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cityofhollywood.net/images/hollywoodbeachsou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66800"/>
            <a:ext cx="84105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dmnewsi.files.wordpress.com/2012/07/hallandalebea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"/>
            <a:ext cx="6218238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api.ning.com/files/azCANB66iJW4LnQoE481tThE95dpdOLbjddb*eSg41RUvgAwW4oMPtTSfMTmuh6K*iZy4lT6TCnnytN4TrAqodTQLgPKKpqC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7151688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t3.gstatic.com/images?q=tbn:ANd9GcSioEeff4RpK0TXVTGiDKIVP5XCVhoAZgAFQHTJVC42nipqiS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09600"/>
            <a:ext cx="7924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585</Words>
  <Application>Microsoft Office PowerPoint</Application>
  <PresentationFormat>On-screen Show (4:3)</PresentationFormat>
  <Paragraphs>79</Paragraphs>
  <Slides>40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After human resources…….</vt:lpstr>
      <vt:lpstr>WANT THE SLIDES AND THE MP3?</vt:lpstr>
      <vt:lpstr>Goals</vt:lpstr>
      <vt:lpstr>CASE</vt:lpstr>
      <vt:lpstr>Slide 5</vt:lpstr>
      <vt:lpstr>Slide 6</vt:lpstr>
      <vt:lpstr>Slide 7</vt:lpstr>
      <vt:lpstr>Slide 8</vt:lpstr>
      <vt:lpstr>Slide 9</vt:lpstr>
      <vt:lpstr>WHAT IS THE PROBLEM HERE?</vt:lpstr>
      <vt:lpstr>WHAT’S THE DILEMMA?</vt:lpstr>
      <vt:lpstr>Slide 12</vt:lpstr>
      <vt:lpstr>Slide 13</vt:lpstr>
      <vt:lpstr>Slide 14</vt:lpstr>
      <vt:lpstr>Slide 15</vt:lpstr>
      <vt:lpstr>Slide 16</vt:lpstr>
      <vt:lpstr>RESULT</vt:lpstr>
      <vt:lpstr>Slide 18</vt:lpstr>
      <vt:lpstr>Argyris Technique</vt:lpstr>
      <vt:lpstr>For more information</vt:lpstr>
      <vt:lpstr>HR THROUGH THE YEARS</vt:lpstr>
      <vt:lpstr>“LOGICAL” ALLIANCE</vt:lpstr>
      <vt:lpstr>HR IS UNBALANCED IN ITS VALUE TO THE COMPANY.</vt:lpstr>
      <vt:lpstr>WHAT’S BEEN YOUR EXPERIENCE?</vt:lpstr>
      <vt:lpstr>GETTING BEYOND  TRADITIONAL HR</vt:lpstr>
      <vt:lpstr>THINGS HAVE CHANGED BIG TIME.</vt:lpstr>
      <vt:lpstr>Slide 27</vt:lpstr>
      <vt:lpstr>Power</vt:lpstr>
      <vt:lpstr>STRUCTURE</vt:lpstr>
      <vt:lpstr>Hertzberg Hygiene Factors</vt:lpstr>
      <vt:lpstr>Hertzberg’s Motivational Factors</vt:lpstr>
      <vt:lpstr>NEW DEFINITION OF WHAT WE DO.</vt:lpstr>
      <vt:lpstr>Slide 33</vt:lpstr>
      <vt:lpstr>Skill Sets</vt:lpstr>
      <vt:lpstr>Slide 35</vt:lpstr>
      <vt:lpstr>What Needs to Be Done</vt:lpstr>
      <vt:lpstr>What Will You Do To Help   Your Company and Yourself?</vt:lpstr>
      <vt:lpstr>SUMMARY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HALLANDALE BEACH LIFEGUARD</dc:title>
  <dc:creator>user</dc:creator>
  <cp:lastModifiedBy>user</cp:lastModifiedBy>
  <cp:revision>33</cp:revision>
  <dcterms:created xsi:type="dcterms:W3CDTF">2012-08-15T13:18:01Z</dcterms:created>
  <dcterms:modified xsi:type="dcterms:W3CDTF">2013-04-03T01:03:21Z</dcterms:modified>
</cp:coreProperties>
</file>