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2"/>
  </p:notesMasterIdLst>
  <p:sldIdLst>
    <p:sldId id="291" r:id="rId2"/>
    <p:sldId id="293" r:id="rId3"/>
    <p:sldId id="294" r:id="rId4"/>
    <p:sldId id="295" r:id="rId5"/>
    <p:sldId id="258" r:id="rId6"/>
    <p:sldId id="275" r:id="rId7"/>
    <p:sldId id="259" r:id="rId8"/>
    <p:sldId id="260" r:id="rId9"/>
    <p:sldId id="261" r:id="rId10"/>
    <p:sldId id="287" r:id="rId11"/>
    <p:sldId id="288" r:id="rId12"/>
    <p:sldId id="289" r:id="rId13"/>
    <p:sldId id="290" r:id="rId14"/>
    <p:sldId id="263" r:id="rId15"/>
    <p:sldId id="264" r:id="rId16"/>
    <p:sldId id="284" r:id="rId17"/>
    <p:sldId id="265" r:id="rId18"/>
    <p:sldId id="266" r:id="rId19"/>
    <p:sldId id="297" r:id="rId20"/>
    <p:sldId id="298" r:id="rId21"/>
    <p:sldId id="299" r:id="rId22"/>
    <p:sldId id="300" r:id="rId23"/>
    <p:sldId id="301" r:id="rId24"/>
    <p:sldId id="302" r:id="rId25"/>
    <p:sldId id="303" r:id="rId26"/>
    <p:sldId id="305" r:id="rId27"/>
    <p:sldId id="306" r:id="rId28"/>
    <p:sldId id="307" r:id="rId29"/>
    <p:sldId id="308" r:id="rId30"/>
    <p:sldId id="309" r:id="rId31"/>
    <p:sldId id="310" r:id="rId32"/>
    <p:sldId id="311" r:id="rId33"/>
    <p:sldId id="312" r:id="rId34"/>
    <p:sldId id="313" r:id="rId35"/>
    <p:sldId id="314" r:id="rId36"/>
    <p:sldId id="315" r:id="rId37"/>
    <p:sldId id="316" r:id="rId38"/>
    <p:sldId id="317" r:id="rId39"/>
    <p:sldId id="283" r:id="rId40"/>
    <p:sldId id="282" r:id="rId41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-126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FB9A442B-16F5-4423-AB23-A181218438B3}" type="datetimeFigureOut">
              <a:rPr lang="en-US"/>
              <a:pPr>
                <a:defRPr/>
              </a:pPr>
              <a:t>4/2/2013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7A71C8FE-9FF5-44FF-8A67-7C73227A3FD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174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3E2BB037-35FC-4EEE-B595-D896FB0736F3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789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3789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45A7FA7B-AB12-4DC9-889A-A054BFAD6550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18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632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5632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CE1B1B9D-6409-4DB2-8C08-309CE4ADC498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39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837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5837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26DCEA87-E56F-428E-8B72-8C32650A620D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40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194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2987C764-9864-45F1-A444-1CC9C8F368E4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2150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5E6EF793-F83B-4BA9-9D42-97A52706579C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2355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D215CD02-C496-4863-B985-5850D5852182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2560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8F2825F6-C6EE-4FF2-8036-ED476318E6C4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9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69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2969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23126A62-CAA6-487B-BE27-D8841240324F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3174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00A0513F-9C87-47FC-B3B7-16F8E1EC012C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379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3379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1ED2F9CF-80A9-4401-8705-9812B75DF8DF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84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3584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74742E76-CC1F-4B41-B8E0-032197F52909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17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18C651-EE8D-4C5C-AB19-C7F9D9183FCB}" type="datetimeFigureOut">
              <a:rPr lang="en-US"/>
              <a:pPr>
                <a:defRPr/>
              </a:pPr>
              <a:t>4/2/2013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13EED4-17C2-4B70-A377-135E7B460EA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wip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09E2B4-A648-4834-B011-D435896BD466}" type="datetimeFigureOut">
              <a:rPr lang="en-US"/>
              <a:pPr>
                <a:defRPr/>
              </a:pPr>
              <a:t>4/2/2013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D1FAE0-A8A4-483C-A6DF-33A4A8BCF7B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wip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050640-AF12-4AAB-A8D3-C8040CCB10DC}" type="datetimeFigureOut">
              <a:rPr lang="en-US"/>
              <a:pPr>
                <a:defRPr/>
              </a:pPr>
              <a:t>4/2/2013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AB2709-B0AD-4F9D-B231-3CAE502B846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wip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4C8E14-0DFA-4F66-8964-9C211723F860}" type="datetimeFigureOut">
              <a:rPr lang="en-US"/>
              <a:pPr>
                <a:defRPr/>
              </a:pPr>
              <a:t>4/2/2013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186AB3-E37E-4789-9843-8C8E82036CF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wip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79EC27-C5C9-4E83-BDBF-0C611ED2BCDE}" type="datetimeFigureOut">
              <a:rPr lang="en-US"/>
              <a:pPr>
                <a:defRPr/>
              </a:pPr>
              <a:t>4/2/2013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F3DD9C-F5A6-4249-8D55-3C01472ABEF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wip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AD2601-9A3C-4725-9026-E87C057556E5}" type="datetimeFigureOut">
              <a:rPr lang="en-US"/>
              <a:pPr>
                <a:defRPr/>
              </a:pPr>
              <a:t>4/2/2013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3A1171-CB85-473F-AFE2-6C30426CEE6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wip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8D1BB3-053E-4173-9B52-8349175EA082}" type="datetimeFigureOut">
              <a:rPr lang="en-US"/>
              <a:pPr>
                <a:defRPr/>
              </a:pPr>
              <a:t>4/2/2013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724D65-C879-4E60-BE7A-CFF94F2C2CF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wip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A5F8A6-80D0-4F13-911B-6F44C8B2D9CD}" type="datetimeFigureOut">
              <a:rPr lang="en-US"/>
              <a:pPr>
                <a:defRPr/>
              </a:pPr>
              <a:t>4/2/2013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90F4A3-C6E6-4B4A-A7B0-396EBF4BC9E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wip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D8CCB6-EFFE-4C35-8297-0322D8A01AC8}" type="datetimeFigureOut">
              <a:rPr lang="en-US"/>
              <a:pPr>
                <a:defRPr/>
              </a:pPr>
              <a:t>4/2/2013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582A02-722F-445C-B522-89B5624F0B6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wip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2D8DE6-AAC7-476C-BF4E-E9512AA1105E}" type="datetimeFigureOut">
              <a:rPr lang="en-US"/>
              <a:pPr>
                <a:defRPr/>
              </a:pPr>
              <a:t>4/2/2013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16D896-42A5-4679-BDC9-9562BE48F97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wip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859B8A-6A7F-4F68-B5BE-D256947151FF}" type="datetimeFigureOut">
              <a:rPr lang="en-US"/>
              <a:pPr>
                <a:defRPr/>
              </a:pPr>
              <a:t>4/2/2013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14D0D7-659B-455D-BD96-EC7F1358C56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wip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4633E6C8-8DA5-4583-9670-BF8CBACD0103}" type="datetimeFigureOut">
              <a:rPr lang="en-US"/>
              <a:pPr>
                <a:defRPr/>
              </a:pPr>
              <a:t>4/2/2013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6B23B8A8-C618-4603-8817-B4BBF12FE4E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ransition>
    <p:wipe/>
  </p:transition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6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6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After human resources…….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Larry Stybel.  lstybel@stybeabody.com</a:t>
            </a:r>
            <a:endParaRPr lang="en-US" dirty="0"/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6" name="Rectang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WHAT IS THE PROBLEM HERE?</a:t>
            </a:r>
          </a:p>
        </p:txBody>
      </p:sp>
      <p:pic>
        <p:nvPicPr>
          <p:cNvPr id="59398" name="Picture 6" descr="ANd9GcS-vkKQ4z1FXKQM9148vmb3CXXWCxh7N1gXPxp6GUeEOJxiD4rcH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66800" y="1981200"/>
            <a:ext cx="6407150" cy="3265488"/>
          </a:xfrm>
          <a:prstGeom prst="rect">
            <a:avLst/>
          </a:prstGeom>
          <a:noFill/>
        </p:spPr>
      </p:pic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4" name="Rectang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WHAT’S THE DILEMMA?</a:t>
            </a:r>
          </a:p>
        </p:txBody>
      </p:sp>
      <p:sp>
        <p:nvSpPr>
          <p:cNvPr id="61446" name="AutoShape 6" descr="2Q=="/>
          <p:cNvSpPr>
            <a:spLocks noChangeAspect="1" noChangeArrowheads="1"/>
          </p:cNvSpPr>
          <p:nvPr/>
        </p:nvSpPr>
        <p:spPr bwMode="auto">
          <a:xfrm>
            <a:off x="3057525" y="2671763"/>
            <a:ext cx="3028950" cy="1514475"/>
          </a:xfrm>
          <a:prstGeom prst="rect">
            <a:avLst/>
          </a:prstGeom>
          <a:noFill/>
        </p:spPr>
        <p:txBody>
          <a:bodyPr/>
          <a:lstStyle/>
          <a:p>
            <a:endParaRPr lang="en-US"/>
          </a:p>
        </p:txBody>
      </p:sp>
      <p:pic>
        <p:nvPicPr>
          <p:cNvPr id="61448" name="Picture 8" descr="14549-if-i-see-one-dilemma-quot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304800" y="1524000"/>
            <a:ext cx="11480800" cy="5740400"/>
          </a:xfrm>
          <a:prstGeom prst="rect">
            <a:avLst/>
          </a:prstGeom>
          <a:noFill/>
        </p:spPr>
      </p:pic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smtClean="0"/>
          </a:p>
        </p:txBody>
      </p:sp>
      <p:sp>
        <p:nvSpPr>
          <p:cNvPr id="63491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4400" smtClean="0"/>
              <a:t>A situation in which a difficult choice has to be made between two or more alternatives, esp. equally undesirable ones. </a:t>
            </a: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smtClean="0"/>
          </a:p>
        </p:txBody>
      </p:sp>
      <p:sp>
        <p:nvSpPr>
          <p:cNvPr id="64515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mtClean="0"/>
              <a:t>To Be ….Or Not To Be.</a:t>
            </a:r>
          </a:p>
          <a:p>
            <a:pPr>
              <a:lnSpc>
                <a:spcPct val="90000"/>
              </a:lnSpc>
            </a:pPr>
            <a:r>
              <a:rPr lang="en-US" smtClean="0"/>
              <a:t>Pour Taxpayer Money Into Helping People Deal with Hurricane Sandy and We Increase the National Debt;  Fail to Help People and We Increase Voter Resentment.</a:t>
            </a:r>
          </a:p>
          <a:p>
            <a:pPr>
              <a:lnSpc>
                <a:spcPct val="90000"/>
              </a:lnSpc>
            </a:pPr>
            <a:r>
              <a:rPr lang="en-US" smtClean="0"/>
              <a:t>Help France in Its Military Operation And We Risk Increasing the Probability of Terrorism in the U.S.; Fail to Help France and We Turn Our Backs on an Ally.</a:t>
            </a: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3" name="Picture 2" descr="http://sharetv.org/images/what_happened-show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14400" y="609600"/>
            <a:ext cx="7916863" cy="594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smtClean="0"/>
          </a:p>
        </p:txBody>
      </p:sp>
      <p:sp>
        <p:nvSpPr>
          <p:cNvPr id="30722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http://www.nbcmiami.com/news/local/Hallandale-Beach-Lifeguard-Fired-For-Leaving-His-Zone-For-Rescue-161372785.html</a:t>
            </a: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769" name="Picture 2" descr="http://t2.gstatic.com/images?q=tbn:ANd9GcQ7g5JgL1D5J6Olq9bxQTN8L6uFeqn2W0Z-PymWlaOt1fAq_RoEQA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47800" y="914400"/>
            <a:ext cx="6950075" cy="5211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RESULT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smtClean="0"/>
              <a:t>Lost multi year contract $330K each year x9 = 3 million relationship.</a:t>
            </a:r>
          </a:p>
          <a:p>
            <a:pPr>
              <a:lnSpc>
                <a:spcPct val="90000"/>
              </a:lnSpc>
            </a:pPr>
            <a:r>
              <a:rPr lang="en-US" smtClean="0"/>
              <a:t>Supervisor Lost Job.</a:t>
            </a:r>
          </a:p>
          <a:p>
            <a:pPr>
              <a:lnSpc>
                <a:spcPct val="90000"/>
              </a:lnSpc>
            </a:pPr>
            <a:r>
              <a:rPr lang="en-US" smtClean="0"/>
              <a:t>Fired Lifeguard a Hero.</a:t>
            </a:r>
          </a:p>
          <a:p>
            <a:pPr>
              <a:lnSpc>
                <a:spcPct val="90000"/>
              </a:lnSpc>
            </a:pPr>
            <a:r>
              <a:rPr lang="en-US" smtClean="0"/>
              <a:t>Jeff Ellis Management Reputation has a “Brand” that may impact customer sales, customer retention.</a:t>
            </a:r>
          </a:p>
          <a:p>
            <a:pPr>
              <a:lnSpc>
                <a:spcPct val="90000"/>
              </a:lnSpc>
            </a:pPr>
            <a:r>
              <a:rPr lang="en-US" smtClean="0"/>
              <a:t>Jeff Ellis Management has a Brand that may make it hard to attract the best talent.</a:t>
            </a:r>
          </a:p>
          <a:p>
            <a:pPr>
              <a:lnSpc>
                <a:spcPct val="90000"/>
              </a:lnSpc>
            </a:pPr>
            <a:endParaRPr lang="en-US" smtClean="0"/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865" name="Picture 2" descr="http://www.webwombat.com.au/entertainment/movies/images/trailer-disaster-movie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90800" y="304800"/>
            <a:ext cx="4184650" cy="6308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Argyris Technique</a:t>
            </a:r>
            <a:endParaRPr lang="en-US" dirty="0"/>
          </a:p>
        </p:txBody>
      </p:sp>
      <p:pic>
        <p:nvPicPr>
          <p:cNvPr id="67586" name="Picture 2" descr="https://encrypted-tbn1.gstatic.com/images?q=tbn:ANd9GcRfsNzA-1F6kge5iFHEHGZqOyyJXLcEc48ulYeSEOMWp62-_-7vyA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00400" y="1524000"/>
            <a:ext cx="2943225" cy="3743325"/>
          </a:xfrm>
          <a:prstGeom prst="rect">
            <a:avLst/>
          </a:prstGeom>
          <a:noFill/>
        </p:spPr>
      </p:pic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WANT THE SLIDES AND THE MP3?</a:t>
            </a:r>
            <a:endParaRPr lang="en-US" dirty="0"/>
          </a:p>
        </p:txBody>
      </p:sp>
      <p:pic>
        <p:nvPicPr>
          <p:cNvPr id="1026" name="Picture 2" descr="https://encrypted-tbn2.gstatic.com/images?q=tbn:ANd9GcSMGuImQE8Mzf4Ik9hIhC_DOmSBeCGGm4XQYWOIlJLnlP1eo1J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4600" y="2209800"/>
            <a:ext cx="4883081" cy="3657600"/>
          </a:xfrm>
          <a:prstGeom prst="rect">
            <a:avLst/>
          </a:prstGeom>
          <a:noFill/>
        </p:spPr>
      </p:pic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For more information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2286000" y="3105835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 smtClean="0"/>
              <a:t>http://www.stybelpeabody.com/newsite/pdf/argyristechniques.pdf</a:t>
            </a:r>
            <a:endParaRPr lang="en-US" dirty="0"/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HR THROUGH THE YEARS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Rose as a help in helping make people make the shift from farming-oriented jobs to industrial-oriented jobs.</a:t>
            </a:r>
          </a:p>
          <a:p>
            <a:r>
              <a:rPr lang="en-US" dirty="0" smtClean="0"/>
              <a:t>Focus on consistency, systems, and standardization.</a:t>
            </a:r>
          </a:p>
          <a:p>
            <a:r>
              <a:rPr lang="en-US" dirty="0" smtClean="0"/>
              <a:t>“Attract, retain, and motivate employees.”</a:t>
            </a:r>
            <a:endParaRPr lang="en-US" dirty="0"/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“LOGICAL” ALLIANCE</a:t>
            </a:r>
            <a:endParaRPr lang="en-US" dirty="0"/>
          </a:p>
        </p:txBody>
      </p:sp>
      <p:pic>
        <p:nvPicPr>
          <p:cNvPr id="68610" name="Picture 2" descr="https://encrypted-tbn3.gstatic.com/images?q=tbn:ANd9GcQhZJtDA2LAoVU8yISlLbliofZrn_ITittD1M30dJx9BnAfg1rViA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743200" y="1600200"/>
            <a:ext cx="4633503" cy="4572000"/>
          </a:xfrm>
          <a:prstGeom prst="rect">
            <a:avLst/>
          </a:prstGeom>
          <a:noFill/>
        </p:spPr>
      </p:pic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HR IS UNBALANCED IN ITS VALUE TO THE COMPANY.</a:t>
            </a:r>
            <a:endParaRPr lang="en-US" dirty="0"/>
          </a:p>
        </p:txBody>
      </p:sp>
      <p:pic>
        <p:nvPicPr>
          <p:cNvPr id="71682" name="Picture 2" descr="https://encrypted-tbn3.gstatic.com/images?q=tbn:ANd9GcTadt7jpt9AJQ9J70cb8FOK6lKVsDdMaGmNED6jphJUzY3T38Vv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76600" y="1676400"/>
            <a:ext cx="3537056" cy="3383280"/>
          </a:xfrm>
          <a:prstGeom prst="rect">
            <a:avLst/>
          </a:prstGeom>
          <a:noFill/>
        </p:spPr>
      </p:pic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WHAT’S BEEN YOUR EXPERIENCE?</a:t>
            </a:r>
            <a:endParaRPr lang="en-US" dirty="0"/>
          </a:p>
        </p:txBody>
      </p:sp>
      <p:pic>
        <p:nvPicPr>
          <p:cNvPr id="72706" name="Picture 2" descr="https://encrypted-tbn2.gstatic.com/images?q=tbn:ANd9GcRIh5TV8yWNv6aSgEfFW2cGXPcGkB-QwPzJ58Upm5pSE58YTgBW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95400" y="1600200"/>
            <a:ext cx="5629275" cy="3743325"/>
          </a:xfrm>
          <a:prstGeom prst="rect">
            <a:avLst/>
          </a:prstGeom>
          <a:noFill/>
        </p:spPr>
      </p:pic>
      <p:pic>
        <p:nvPicPr>
          <p:cNvPr id="4" name="Picture 2" descr="http://www.grandflavour.com/fresh-news/wp-content/uploads/2011/06/069108-facebook-puppy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219200" y="1600200"/>
            <a:ext cx="6191250" cy="3486151"/>
          </a:xfrm>
          <a:prstGeom prst="rect">
            <a:avLst/>
          </a:prstGeom>
          <a:noFill/>
        </p:spPr>
      </p:pic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GETTING BEYOND </a:t>
            </a:r>
            <a:br>
              <a:rPr lang="en-US" dirty="0" smtClean="0"/>
            </a:br>
            <a:r>
              <a:rPr lang="en-US" dirty="0" smtClean="0"/>
              <a:t>TRADITIONAL HR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If you don’t articulate the new value proposition, nobody else will.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THINGS HAVE CHANGED BIG TIME.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“employees” once meant W-2.</a:t>
            </a:r>
          </a:p>
          <a:p>
            <a:r>
              <a:rPr lang="en-US" dirty="0" smtClean="0"/>
              <a:t>“employees” should be replaced with “attract, retain, and motivate” those who influence  customers: W-2, 1099, and even customers.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3730" name="Picture 2" descr="https://encrypted-tbn0.gstatic.com/images?q=tbn:ANd9GcR5FrWCBv7KjFmb3t5VWlyqus7BOlk48N89Ux4gy9NXk26pyITl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38400" y="1447800"/>
            <a:ext cx="4540833" cy="4480560"/>
          </a:xfrm>
          <a:prstGeom prst="rect">
            <a:avLst/>
          </a:prstGeom>
          <a:noFill/>
        </p:spPr>
      </p:pic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Power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Used to be Top-Down.</a:t>
            </a:r>
          </a:p>
          <a:p>
            <a:r>
              <a:rPr lang="en-US" dirty="0" smtClean="0"/>
              <a:t>Now is Top-Down AND Bottom-Up. (Hallandale)</a:t>
            </a:r>
          </a:p>
          <a:p>
            <a:r>
              <a:rPr lang="en-US" dirty="0" smtClean="0"/>
              <a:t>This puts HR more aligned with marketing since employees communicate with their networks via social media.  </a:t>
            </a:r>
          </a:p>
          <a:p>
            <a:r>
              <a:rPr lang="en-US" dirty="0" smtClean="0"/>
              <a:t>VP of HR at Southwest Airlines reports through the Marketing Function.</a:t>
            </a:r>
          </a:p>
          <a:p>
            <a:endParaRPr lang="en-US" dirty="0"/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STRUCTURE</a:t>
            </a:r>
            <a:endParaRPr lang="en-US" dirty="0"/>
          </a:p>
        </p:txBody>
      </p:sp>
      <p:pic>
        <p:nvPicPr>
          <p:cNvPr id="77826" name="Picture 2" descr="https://encrypted-tbn1.gstatic.com/images?q=tbn:ANd9GcRj2vCAz4lShRrZZ2YZgJwllQYCBVsYjhVZhO-8Nk9sdKJTguallA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0" y="2286000"/>
            <a:ext cx="5069941" cy="3749040"/>
          </a:xfrm>
          <a:prstGeom prst="rect">
            <a:avLst/>
          </a:prstGeom>
          <a:noFill/>
        </p:spPr>
      </p:pic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Goals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Do a case.</a:t>
            </a:r>
          </a:p>
          <a:p>
            <a:r>
              <a:rPr lang="en-US" dirty="0" smtClean="0"/>
              <a:t>Discuss what HR was, what it is, and what it needs to be for you to make a positive contribution and have a good career.</a:t>
            </a:r>
          </a:p>
          <a:p>
            <a:r>
              <a:rPr lang="en-US" dirty="0" smtClean="0"/>
              <a:t>What skills do you need to cultivate?</a:t>
            </a:r>
          </a:p>
          <a:p>
            <a:r>
              <a:rPr lang="en-US" dirty="0" smtClean="0"/>
              <a:t>What political alliances do you need to make?</a:t>
            </a:r>
            <a:endParaRPr lang="en-US" dirty="0"/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Hertzberg Hygiene Factors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Compensation</a:t>
            </a:r>
          </a:p>
          <a:p>
            <a:r>
              <a:rPr lang="en-US" dirty="0" smtClean="0"/>
              <a:t>Benefits</a:t>
            </a:r>
          </a:p>
          <a:p>
            <a:r>
              <a:rPr lang="en-US" dirty="0" smtClean="0"/>
              <a:t>Health &amp; Safety Compliance</a:t>
            </a:r>
          </a:p>
          <a:p>
            <a:endParaRPr lang="en-US" dirty="0"/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Hertzberg’s Motivational Factors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Organization Development</a:t>
            </a:r>
          </a:p>
          <a:p>
            <a:r>
              <a:rPr lang="en-US" dirty="0" smtClean="0"/>
              <a:t>Recruitment</a:t>
            </a:r>
          </a:p>
          <a:p>
            <a:r>
              <a:rPr lang="en-US" dirty="0" smtClean="0"/>
              <a:t>Training &amp; Development</a:t>
            </a:r>
          </a:p>
          <a:p>
            <a:endParaRPr lang="en-US" dirty="0"/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NEW DEFINITION OF WHAT WE DO.</a:t>
            </a:r>
            <a:endParaRPr lang="en-US" dirty="0"/>
          </a:p>
        </p:txBody>
      </p:sp>
      <p:pic>
        <p:nvPicPr>
          <p:cNvPr id="79874" name="Picture 2" descr="https://encrypted-tbn2.gstatic.com/images?q=tbn:ANd9GcTWTMaALioKa33G7CMVUgzY8HIVjLj1PZkv7hmdzxVZ7VewIZmI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4600" y="2362200"/>
            <a:ext cx="5379028" cy="3383280"/>
          </a:xfrm>
          <a:prstGeom prst="rect">
            <a:avLst/>
          </a:prstGeom>
          <a:noFill/>
        </p:spPr>
      </p:pic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Attract, Retain, and Motivate the People that touch our customers.</a:t>
            </a:r>
          </a:p>
          <a:p>
            <a:r>
              <a:rPr lang="en-US" dirty="0" smtClean="0"/>
              <a:t>Effectiveness measured by Customer Loyalty Index of something similar. </a:t>
            </a:r>
          </a:p>
          <a:p>
            <a:endParaRPr lang="en-US" dirty="0"/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Skill Sets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Ability to see things from both sides of the basic accounting balance sheet.</a:t>
            </a:r>
          </a:p>
          <a:p>
            <a:r>
              <a:rPr lang="en-US" dirty="0" smtClean="0"/>
              <a:t>Open systems thinking (e.g. Hallandale Case).</a:t>
            </a:r>
          </a:p>
          <a:p>
            <a:r>
              <a:rPr lang="en-US" dirty="0" smtClean="0"/>
              <a:t>Help management recognize and manage dilemmas (e.g. Hallandale Case).</a:t>
            </a:r>
            <a:endParaRPr lang="en-US" dirty="0"/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2946" name="Picture 2" descr="http://turcopolier.typepad.com/.a/6a00d8341c72e153ef017d3cdf833b970c-800wi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76600" y="533400"/>
            <a:ext cx="3661782" cy="5577840"/>
          </a:xfrm>
          <a:prstGeom prst="rect">
            <a:avLst/>
          </a:prstGeom>
          <a:noFill/>
        </p:spPr>
      </p:pic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Needs to Be Done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Self Assess Your Skills and What You Need to Survive in this New World: unlearning is MUCH harder than learning!</a:t>
            </a:r>
          </a:p>
          <a:p>
            <a:r>
              <a:rPr lang="en-US" dirty="0" smtClean="0"/>
              <a:t>Prepare to articulate to the CEO that “I could do so much more for our company…….”</a:t>
            </a:r>
          </a:p>
          <a:p>
            <a:endParaRPr lang="en-US" dirty="0"/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Will You Do To Help  </a:t>
            </a:r>
            <a:br>
              <a:rPr lang="en-US" dirty="0" smtClean="0"/>
            </a:br>
            <a:r>
              <a:rPr lang="en-US" dirty="0" smtClean="0"/>
              <a:t>Your Company and Yourself?</a:t>
            </a:r>
            <a:endParaRPr lang="en-US" dirty="0"/>
          </a:p>
        </p:txBody>
      </p:sp>
      <p:pic>
        <p:nvPicPr>
          <p:cNvPr id="86018" name="Picture 2" descr="http://musicthatisntbad.org/wp-content/uploads/2012/11/monday-morning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90800" y="1463040"/>
            <a:ext cx="5422409" cy="5394960"/>
          </a:xfrm>
          <a:prstGeom prst="rect">
            <a:avLst/>
          </a:prstGeom>
          <a:noFill/>
        </p:spPr>
      </p:pic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Hallandale Case to illustrate Argyris Technique and a way to improve predictive validity of hiring.</a:t>
            </a:r>
          </a:p>
          <a:p>
            <a:r>
              <a:rPr lang="en-US" dirty="0" smtClean="0"/>
              <a:t>What HR was and where it needs to go.</a:t>
            </a:r>
          </a:p>
          <a:p>
            <a:r>
              <a:rPr lang="en-US" dirty="0" smtClean="0"/>
              <a:t>Rebrand, reposition, and new power.</a:t>
            </a:r>
          </a:p>
          <a:p>
            <a:r>
              <a:rPr lang="en-US" dirty="0" smtClean="0"/>
              <a:t>Unlearn old ways while learning new.</a:t>
            </a:r>
            <a:endParaRPr lang="en-US" dirty="0"/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5297" name="Picture 2" descr="http://allthingsd.com/files/2012/07/10Questions.jpe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9600" y="609600"/>
            <a:ext cx="7969250" cy="5303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7345" name="Picture 2" descr="http://positivepsychologynews.com/ppnd_wp/wp-content/uploads/2008/12/thank-you-bodies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" y="381000"/>
            <a:ext cx="8096250" cy="6218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5" name="Picture 2" descr="hollywoodsunrise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7638" y="182563"/>
            <a:ext cx="8996362" cy="6675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3" name="Picture 2" descr="http://www.cityofhollywood.net/images/hollywoodbeachsouth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4800" y="1066800"/>
            <a:ext cx="8410575" cy="502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1" name="Picture 2" descr="http://dmnewsi.files.wordpress.com/2012/07/hallandalebeach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828800" y="304800"/>
            <a:ext cx="6218238" cy="6218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29" name="Picture 2" descr="http://api.ning.com/files/azCANB66iJW4LnQoE481tThE95dpdOLbjddb*eSg41RUvgAwW4oMPtTSfMTmuh6K*iZy4lT6TCnnytN4TrAqodTQLgPKKpqC/1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219200" y="304800"/>
            <a:ext cx="7151688" cy="6218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7" name="Picture 2" descr="http://t3.gstatic.com/images?q=tbn:ANd9GcSioEeff4RpK0TXVTGiDKIVP5XCVhoAZgAFQHTJVC42nipqiSt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38200" y="609600"/>
            <a:ext cx="7924800" cy="594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184</TotalTime>
  <Words>585</Words>
  <Application>Microsoft Office PowerPoint</Application>
  <PresentationFormat>On-screen Show (4:3)</PresentationFormat>
  <Paragraphs>79</Paragraphs>
  <Slides>40</Slides>
  <Notes>12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40</vt:i4>
      </vt:variant>
    </vt:vector>
  </HeadingPairs>
  <TitlesOfParts>
    <vt:vector size="41" baseType="lpstr">
      <vt:lpstr>Office Theme</vt:lpstr>
      <vt:lpstr>After human resources…….</vt:lpstr>
      <vt:lpstr>WANT THE SLIDES AND THE MP3?</vt:lpstr>
      <vt:lpstr>Goals</vt:lpstr>
      <vt:lpstr>CASE</vt:lpstr>
      <vt:lpstr>Slide 5</vt:lpstr>
      <vt:lpstr>Slide 6</vt:lpstr>
      <vt:lpstr>Slide 7</vt:lpstr>
      <vt:lpstr>Slide 8</vt:lpstr>
      <vt:lpstr>Slide 9</vt:lpstr>
      <vt:lpstr>WHAT IS THE PROBLEM HERE?</vt:lpstr>
      <vt:lpstr>WHAT’S THE DILEMMA?</vt:lpstr>
      <vt:lpstr>Slide 12</vt:lpstr>
      <vt:lpstr>Slide 13</vt:lpstr>
      <vt:lpstr>Slide 14</vt:lpstr>
      <vt:lpstr>Slide 15</vt:lpstr>
      <vt:lpstr>Slide 16</vt:lpstr>
      <vt:lpstr>RESULT</vt:lpstr>
      <vt:lpstr>Slide 18</vt:lpstr>
      <vt:lpstr>Argyris Technique</vt:lpstr>
      <vt:lpstr>For more information</vt:lpstr>
      <vt:lpstr>HR THROUGH THE YEARS</vt:lpstr>
      <vt:lpstr>“LOGICAL” ALLIANCE</vt:lpstr>
      <vt:lpstr>HR IS UNBALANCED IN ITS VALUE TO THE COMPANY.</vt:lpstr>
      <vt:lpstr>WHAT’S BEEN YOUR EXPERIENCE?</vt:lpstr>
      <vt:lpstr>GETTING BEYOND  TRADITIONAL HR</vt:lpstr>
      <vt:lpstr>THINGS HAVE CHANGED BIG TIME.</vt:lpstr>
      <vt:lpstr>Slide 27</vt:lpstr>
      <vt:lpstr>Power</vt:lpstr>
      <vt:lpstr>STRUCTURE</vt:lpstr>
      <vt:lpstr>Hertzberg Hygiene Factors</vt:lpstr>
      <vt:lpstr>Hertzberg’s Motivational Factors</vt:lpstr>
      <vt:lpstr>NEW DEFINITION OF WHAT WE DO.</vt:lpstr>
      <vt:lpstr>Slide 33</vt:lpstr>
      <vt:lpstr>Skill Sets</vt:lpstr>
      <vt:lpstr>Slide 35</vt:lpstr>
      <vt:lpstr>What Needs to Be Done</vt:lpstr>
      <vt:lpstr>What Will You Do To Help   Your Company and Yourself?</vt:lpstr>
      <vt:lpstr>SUMMARY</vt:lpstr>
      <vt:lpstr>Slide 39</vt:lpstr>
      <vt:lpstr>Slide 40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HALLANDALE BEACH LIFEGUARD</dc:title>
  <dc:creator>user</dc:creator>
  <cp:lastModifiedBy>user</cp:lastModifiedBy>
  <cp:revision>33</cp:revision>
  <dcterms:created xsi:type="dcterms:W3CDTF">2012-08-15T13:18:01Z</dcterms:created>
  <dcterms:modified xsi:type="dcterms:W3CDTF">2013-04-03T01:03:21Z</dcterms:modified>
</cp:coreProperties>
</file>