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2" r:id="rId2"/>
    <p:sldId id="328" r:id="rId3"/>
    <p:sldId id="293" r:id="rId4"/>
    <p:sldId id="294" r:id="rId5"/>
    <p:sldId id="258" r:id="rId6"/>
    <p:sldId id="275" r:id="rId7"/>
    <p:sldId id="259" r:id="rId8"/>
    <p:sldId id="260" r:id="rId9"/>
    <p:sldId id="261" r:id="rId10"/>
    <p:sldId id="287" r:id="rId11"/>
    <p:sldId id="263" r:id="rId12"/>
    <p:sldId id="264" r:id="rId13"/>
    <p:sldId id="284" r:id="rId14"/>
    <p:sldId id="265" r:id="rId15"/>
    <p:sldId id="266" r:id="rId16"/>
    <p:sldId id="271" r:id="rId17"/>
    <p:sldId id="316" r:id="rId18"/>
    <p:sldId id="296" r:id="rId19"/>
    <p:sldId id="297" r:id="rId20"/>
    <p:sldId id="298" r:id="rId21"/>
    <p:sldId id="318" r:id="rId22"/>
    <p:sldId id="329" r:id="rId23"/>
    <p:sldId id="330" r:id="rId24"/>
    <p:sldId id="331" r:id="rId25"/>
    <p:sldId id="319" r:id="rId26"/>
    <p:sldId id="320" r:id="rId27"/>
    <p:sldId id="299" r:id="rId28"/>
    <p:sldId id="300" r:id="rId29"/>
    <p:sldId id="301" r:id="rId30"/>
    <p:sldId id="321" r:id="rId31"/>
    <p:sldId id="304" r:id="rId32"/>
    <p:sldId id="305" r:id="rId33"/>
    <p:sldId id="323" r:id="rId34"/>
    <p:sldId id="324" r:id="rId35"/>
    <p:sldId id="311" r:id="rId36"/>
    <p:sldId id="325" r:id="rId37"/>
    <p:sldId id="326" r:id="rId38"/>
    <p:sldId id="32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9A442B-16F5-4423-AB23-A181218438B3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71C8FE-9FF5-44FF-8A67-7C73227A3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634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26A62-CAA6-487B-BE27-D884124032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A0513F-9C87-47FC-B3B7-16F8E1EC0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2F9CF-80A9-4401-8705-9812B75DF8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42E76-CC1F-4B41-B8E0-032197F529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A7FA7B-AB12-4DC9-889A-A054BFAD65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76043-570F-41BD-9012-6448274E93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2BB037-35FC-4EEE-B595-D896FB073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C764-9864-45F1-A444-1CC9C8F368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6EF793-F83B-4BA9-9D42-97A5270657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5CD02-C496-4863-B985-5850D58521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2825F6-C6EE-4FF2-8036-ED476318E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1C8FE-9FF5-44FF-8A67-7C73227A3F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C651-EE8D-4C5C-AB19-C7F9D9183FCB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EED4-17C2-4B70-A377-135E7B46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E2B4-A648-4834-B011-D435896BD466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FAE0-A8A4-483C-A6DF-33A4A8B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0640-AF12-4AAB-A8D3-C8040CCB10DC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2709-B0AD-4F9D-B231-3CAE502B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8E14-0DFA-4F66-8964-9C211723F860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6AB3-E37E-4789-9843-8C8E8203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EC27-C5C9-4E83-BDBF-0C611ED2BCDE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DD9C-F5A6-4249-8D55-3C01472A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2601-9A3C-4725-9026-E87C057556E5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1171-CB85-473F-AFE2-6C30426CE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1BB3-053E-4173-9B52-8349175EA082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4D65-C879-4E60-BE7A-CFF94F2C2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F8A6-80D0-4F13-911B-6F44C8B2D9CD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F4A3-C6E6-4B4A-A7B0-396EBF4BC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CCB6-EFFE-4C35-8297-0322D8A01AC8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2A02-722F-445C-B522-89B5624F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8DE6-AAC7-476C-BF4E-E9512AA1105E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896-42A5-4679-BDC9-9562BE48F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9B8A-6A7F-4F68-B5BE-D256947151FF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D0D7-659B-455D-BD96-EC7F1358C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33E6C8-8DA5-4583-9670-BF8CBACD0103}" type="datetimeFigureOut">
              <a:rPr lang="en-US"/>
              <a:pPr>
                <a:defRPr/>
              </a:pPr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3B8A8-C618-4603-8817-B4BBF12FE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RETAINED 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Larry Stybel, Suffolk University and Stybel Peabody Assoc.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3379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PROBLEM HERE?</a:t>
            </a:r>
          </a:p>
        </p:txBody>
      </p:sp>
      <p:pic>
        <p:nvPicPr>
          <p:cNvPr id="59398" name="Picture 6" descr="ANd9GcS-vkKQ4z1FXKQM9148vmb3CXXWCxh7N1gXPxp6GUeEOJxiD4rc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6407150" cy="32654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sharetv.org/images/what_happened-sh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9600"/>
            <a:ext cx="79168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http://www.nbcmiami.com/news/local/Hallandale-Beach-Lifeguard-Fired-For-Leaving-His-Zone-For-Rescue-161372785.html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t2.gstatic.com/images?q=tbn:ANd9GcQ7g5JgL1D5J6Olq9bxQTN8L6uFeqn2W0Z-PymWlaOt1fAq_RoE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69500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Lost multi year contract $330K each year x9 = 3 million relationship.</a:t>
            </a:r>
          </a:p>
          <a:p>
            <a:pPr>
              <a:lnSpc>
                <a:spcPct val="90000"/>
              </a:lnSpc>
            </a:pPr>
            <a:r>
              <a:rPr lang="en-US" smtClean="0"/>
              <a:t>Supervisor Lost Job.</a:t>
            </a:r>
          </a:p>
          <a:p>
            <a:pPr>
              <a:lnSpc>
                <a:spcPct val="90000"/>
              </a:lnSpc>
            </a:pPr>
            <a:r>
              <a:rPr lang="en-US" smtClean="0"/>
              <a:t>Fired Lifeguard a Hero.</a:t>
            </a:r>
          </a:p>
          <a:p>
            <a:pPr>
              <a:lnSpc>
                <a:spcPct val="90000"/>
              </a:lnSpc>
            </a:pPr>
            <a:r>
              <a:rPr lang="en-US" smtClean="0"/>
              <a:t>Jeff Ellis Management Reputation has a “Brand” that may impact customer sales, customer retention.</a:t>
            </a:r>
          </a:p>
          <a:p>
            <a:pPr>
              <a:lnSpc>
                <a:spcPct val="90000"/>
              </a:lnSpc>
            </a:pPr>
            <a:r>
              <a:rPr lang="en-US" smtClean="0"/>
              <a:t>Jeff Ellis Management has a Brand that may make it hard to attract the best talent.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webwombat.com.au/entertainment/movies/images/trailer-disaster-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41846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Case, Yet…….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me your business cards for a copy of the Argyris Technique and references.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22326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5715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RETAINED SEARCH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204861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51056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bostonsearchgroup.com/blog/wp-content/uploads/Retained-search-metrics-David-Lord-2006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12480" cy="630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Experiences With Retained Search?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58650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942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Retained vs. Contingency vs. </a:t>
            </a:r>
            <a:r>
              <a:rPr lang="en-US" dirty="0" smtClean="0"/>
              <a:t>In-house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Confidentiality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Transparent Process.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gcdn.com/wow.joystiq.com/media/2011/12/poaching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96855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encrypted-tbn2.gstatic.com/images?q=tbn:ANd9GcRilMUcUKiICuS3fggFU4-WOCUJamkSNFe0xU603WRSSRgF3zxo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6454812" cy="47548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zanyimages.com/Friendship/Don%27t%20you%20dare%20touch%20my%20meal%20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877553" cy="630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5,000 plus firms: name brand vs. trust.</a:t>
            </a:r>
          </a:p>
          <a:p>
            <a:r>
              <a:rPr lang="en-US" dirty="0" smtClean="0"/>
              <a:t>Impact of Linkedin.com</a:t>
            </a:r>
          </a:p>
          <a:p>
            <a:r>
              <a:rPr lang="en-US" dirty="0" smtClean="0"/>
              <a:t>Impact of erosion of company loyalty/assignment mentality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Size can be both a blessing and a curse.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does not work: </a:t>
            </a:r>
            <a:r>
              <a:rPr lang="en-US" dirty="0" err="1" smtClean="0"/>
              <a:t>Heidrick</a:t>
            </a:r>
            <a:r>
              <a:rPr lang="en-US" dirty="0" smtClean="0"/>
              <a:t> Study.</a:t>
            </a:r>
          </a:p>
          <a:p>
            <a:r>
              <a:rPr lang="en-US" dirty="0" smtClean="0"/>
              <a:t>“We warrant our services.”</a:t>
            </a:r>
          </a:p>
          <a:p>
            <a:r>
              <a:rPr lang="en-US" dirty="0" smtClean="0"/>
              <a:t>“We examine the market for you….”</a:t>
            </a:r>
          </a:p>
          <a:p>
            <a:r>
              <a:rPr lang="en-US" dirty="0" smtClean="0"/>
              <a:t>We present qualified candidates for the panel.</a:t>
            </a:r>
          </a:p>
          <a:p>
            <a:r>
              <a:rPr lang="en-US" dirty="0" smtClean="0"/>
              <a:t>We check references thoroughly.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Retained 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43075"/>
            <a:ext cx="42481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13109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Heidrick &amp;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http://www.stybelpeabody.com/newsite/pdf/heidrickresearch.pdf</a:t>
            </a:r>
          </a:p>
        </p:txBody>
      </p:sp>
    </p:spTree>
    <p:extLst>
      <p:ext uri="{BB962C8B-B14F-4D97-AF65-F5344CB8AC3E}">
        <p14:creationId xmlns="" xmlns:p14="http://schemas.microsoft.com/office/powerpoint/2010/main" val="26121151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http://www.stybelpeabody.com/newsite/pdf/argyris_technique.pdf</a:t>
            </a:r>
          </a:p>
        </p:txBody>
      </p:sp>
    </p:spTree>
    <p:extLst>
      <p:ext uri="{BB962C8B-B14F-4D97-AF65-F5344CB8AC3E}">
        <p14:creationId xmlns="" xmlns:p14="http://schemas.microsoft.com/office/powerpoint/2010/main" val="7794103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462915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1088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problem with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Transactional Service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4356497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03531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-37414200"/>
            <a:ext cx="4572000" cy="136652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HomeFind</a:t>
            </a:r>
            <a:r>
              <a:rPr lang="en-US" dirty="0"/>
              <a:t> a Therapist</a:t>
            </a:r>
          </a:p>
          <a:p>
            <a:r>
              <a:rPr lang="en-US" dirty="0" err="1"/>
              <a:t>FindFind</a:t>
            </a:r>
            <a:r>
              <a:rPr lang="en-US" dirty="0"/>
              <a:t> a Therapist</a:t>
            </a:r>
          </a:p>
          <a:p>
            <a:r>
              <a:rPr lang="en-US" dirty="0"/>
              <a:t>Find a Psychiatrist</a:t>
            </a:r>
          </a:p>
          <a:p>
            <a:r>
              <a:rPr lang="en-US" dirty="0"/>
              <a:t>Find a Therapy Group</a:t>
            </a:r>
          </a:p>
          <a:p>
            <a:r>
              <a:rPr lang="en-US" dirty="0"/>
              <a:t>Find a Treatment Facility</a:t>
            </a:r>
          </a:p>
          <a:p>
            <a:r>
              <a:rPr lang="en-US" dirty="0"/>
              <a:t>Do I Need Therapy? </a:t>
            </a:r>
            <a:r>
              <a:rPr lang="en-US" dirty="0" err="1"/>
              <a:t>ProfessionalsTherapist</a:t>
            </a:r>
            <a:r>
              <a:rPr lang="en-US" dirty="0"/>
              <a:t> Login</a:t>
            </a:r>
          </a:p>
          <a:p>
            <a:r>
              <a:rPr lang="en-US" dirty="0"/>
              <a:t>Therapist Sign-Up </a:t>
            </a:r>
          </a:p>
          <a:p>
            <a:r>
              <a:rPr lang="en-US" dirty="0"/>
              <a:t>Topic Streams</a:t>
            </a:r>
          </a:p>
          <a:p>
            <a:r>
              <a:rPr lang="en-US" dirty="0"/>
              <a:t>Addiction</a:t>
            </a:r>
          </a:p>
          <a:p>
            <a:r>
              <a:rPr lang="en-US" dirty="0"/>
              <a:t>Aging</a:t>
            </a:r>
          </a:p>
          <a:p>
            <a:r>
              <a:rPr lang="en-US" dirty="0"/>
              <a:t>Animal Behavior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Autism</a:t>
            </a:r>
          </a:p>
          <a:p>
            <a:r>
              <a:rPr lang="en-US" dirty="0"/>
              <a:t>Behavioral Economics</a:t>
            </a:r>
          </a:p>
          <a:p>
            <a:r>
              <a:rPr lang="en-US" dirty="0"/>
              <a:t>Child Development</a:t>
            </a:r>
          </a:p>
          <a:p>
            <a:r>
              <a:rPr lang="en-US" dirty="0"/>
              <a:t>Cognition</a:t>
            </a:r>
          </a:p>
          <a:p>
            <a:r>
              <a:rPr lang="en-US" dirty="0"/>
              <a:t>Creativity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Diet Eating Disorders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Ethics and Morality</a:t>
            </a:r>
          </a:p>
          <a:p>
            <a:r>
              <a:rPr lang="en-US" dirty="0"/>
              <a:t>Evolutionary Psychology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Happiness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Integrative Medicine</a:t>
            </a:r>
          </a:p>
          <a:p>
            <a:r>
              <a:rPr lang="en-US" dirty="0"/>
              <a:t>Intelligence</a:t>
            </a:r>
          </a:p>
          <a:p>
            <a:r>
              <a:rPr lang="en-US" dirty="0"/>
              <a:t>Law and Crime Media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Neuroscience</a:t>
            </a:r>
          </a:p>
          <a:p>
            <a:r>
              <a:rPr lang="en-US" dirty="0"/>
              <a:t>Parenting</a:t>
            </a:r>
          </a:p>
          <a:p>
            <a:r>
              <a:rPr lang="en-US" dirty="0"/>
              <a:t>Personal Perspectives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Philosophy</a:t>
            </a:r>
          </a:p>
          <a:p>
            <a:r>
              <a:rPr lang="en-US" dirty="0"/>
              <a:t>Politics</a:t>
            </a:r>
          </a:p>
          <a:p>
            <a:r>
              <a:rPr lang="en-US" dirty="0"/>
              <a:t>Procrastination</a:t>
            </a:r>
          </a:p>
          <a:p>
            <a:r>
              <a:rPr lang="en-US" dirty="0"/>
              <a:t>Psych Careers</a:t>
            </a:r>
          </a:p>
          <a:p>
            <a:r>
              <a:rPr lang="en-US" dirty="0"/>
              <a:t>Psychiatry Race and Ethnicity</a:t>
            </a:r>
          </a:p>
          <a:p>
            <a:r>
              <a:rPr lang="en-US" dirty="0"/>
              <a:t>Relationships</a:t>
            </a:r>
          </a:p>
          <a:p>
            <a:r>
              <a:rPr lang="en-US" dirty="0"/>
              <a:t>Resilience</a:t>
            </a:r>
          </a:p>
          <a:p>
            <a:r>
              <a:rPr lang="en-US" dirty="0"/>
              <a:t>Self-Help</a:t>
            </a:r>
          </a:p>
          <a:p>
            <a:r>
              <a:rPr lang="en-US" dirty="0"/>
              <a:t>Sex</a:t>
            </a:r>
          </a:p>
          <a:p>
            <a:r>
              <a:rPr lang="en-US" dirty="0"/>
              <a:t>Sleep</a:t>
            </a:r>
          </a:p>
          <a:p>
            <a:r>
              <a:rPr lang="en-US" dirty="0"/>
              <a:t>Social Life</a:t>
            </a:r>
          </a:p>
          <a:p>
            <a:r>
              <a:rPr lang="en-US" dirty="0"/>
              <a:t>Spirituality</a:t>
            </a:r>
          </a:p>
          <a:p>
            <a:r>
              <a:rPr lang="en-US" dirty="0"/>
              <a:t>Sport and Competition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PLATFORMS FOR SUCCESS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http://www.psychologytoday.com/blog/platform-success</a:t>
            </a:r>
          </a:p>
        </p:txBody>
      </p:sp>
    </p:spTree>
    <p:extLst>
      <p:ext uri="{BB962C8B-B14F-4D97-AF65-F5344CB8AC3E}">
        <p14:creationId xmlns="" xmlns:p14="http://schemas.microsoft.com/office/powerpoint/2010/main" val="41542298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inapenguina.files.wordpress.com/2010/06/recommenda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040880" cy="70408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SEARCH AND YOU GET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for a package that includes retained search and onboarding for the price of search.</a:t>
            </a:r>
          </a:p>
          <a:p>
            <a:r>
              <a:rPr lang="en-US" dirty="0" smtClean="0"/>
              <a:t>The person who did the search should also do the onboarding.</a:t>
            </a:r>
          </a:p>
          <a:p>
            <a:r>
              <a:rPr lang="en-US" dirty="0" smtClean="0"/>
              <a:t>The Warranty should not be “in the job” in nine months but gets an overall performance review of “meets job expectation” at the one year anniversary.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Hallandale Beach Case.</a:t>
            </a:r>
          </a:p>
          <a:p>
            <a:r>
              <a:rPr lang="en-US" dirty="0" smtClean="0"/>
              <a:t>Espoused versus In Use Sector of Brain to improve predictive validity of job interviews.</a:t>
            </a:r>
          </a:p>
          <a:p>
            <a:r>
              <a:rPr lang="en-US" dirty="0" smtClean="0"/>
              <a:t>The Search Industry and future directions.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61407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religionnews.com/wp-content/uploads/2012/12/q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5669280" cy="566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obit-mag.com/media/image/Bow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6147743" cy="53949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Cards or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copies of these slides: lstybel@stybelpeabody.com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Hallandale Beach Case.</a:t>
            </a:r>
          </a:p>
          <a:p>
            <a:r>
              <a:rPr lang="en-US" dirty="0" smtClean="0"/>
              <a:t>Overview of the Retained Search Industry.</a:t>
            </a:r>
          </a:p>
          <a:p>
            <a:r>
              <a:rPr lang="en-US" dirty="0" smtClean="0"/>
              <a:t>Review the Hallandale Beach Case and how you can use the lessons learned.</a:t>
            </a:r>
          </a:p>
          <a:p>
            <a:r>
              <a:rPr lang="en-US" dirty="0" smtClean="0"/>
              <a:t>What will come after retained search?</a:t>
            </a:r>
          </a:p>
        </p:txBody>
      </p:sp>
    </p:spTree>
    <p:extLst>
      <p:ext uri="{BB962C8B-B14F-4D97-AF65-F5344CB8AC3E}">
        <p14:creationId xmlns="" xmlns:p14="http://schemas.microsoft.com/office/powerpoint/2010/main" val="16265593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ollywoodsunr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182563"/>
            <a:ext cx="8996362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cityofhollywood.net/images/hollywoodbeachsou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410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dmnewsi.files.wordpress.com/2012/07/hallandalebea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4800"/>
            <a:ext cx="6218238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api.ning.com/files/azCANB66iJW4LnQoE481tThE95dpdOLbjddb*eSg41RUvgAwW4oMPtTSfMTmuh6K*iZy4lT6TCnnytN4TrAqodTQLgPKKpqC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7151688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t3.gstatic.com/images?q=tbn:ANd9GcSioEeff4RpK0TXVTGiDKIVP5XCVhoAZgAFQHTJVC42nipqi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473</Words>
  <Application>Microsoft Office PowerPoint</Application>
  <PresentationFormat>On-screen Show (4:3)</PresentationFormat>
  <Paragraphs>124</Paragraphs>
  <Slides>38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AFTER RETAINED SEARCH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WHAT IS THE PROBLEM HERE?</vt:lpstr>
      <vt:lpstr>Slide 11</vt:lpstr>
      <vt:lpstr>Slide 12</vt:lpstr>
      <vt:lpstr>Slide 13</vt:lpstr>
      <vt:lpstr>RESULT</vt:lpstr>
      <vt:lpstr>Slide 15</vt:lpstr>
      <vt:lpstr>SUMMARY</vt:lpstr>
      <vt:lpstr>Slide 17</vt:lpstr>
      <vt:lpstr>Slide 18</vt:lpstr>
      <vt:lpstr>AFTER RETAINED SEARCH</vt:lpstr>
      <vt:lpstr>Your Experiences With Retained Search?</vt:lpstr>
      <vt:lpstr>The Industry</vt:lpstr>
      <vt:lpstr>Slide 22</vt:lpstr>
      <vt:lpstr>Slide 23</vt:lpstr>
      <vt:lpstr>Slide 24</vt:lpstr>
      <vt:lpstr>Industry Structure</vt:lpstr>
      <vt:lpstr>Industry Ethics</vt:lpstr>
      <vt:lpstr>Classic Retained Search</vt:lpstr>
      <vt:lpstr>Heidrick &amp; Struggles</vt:lpstr>
      <vt:lpstr>THE STRUCTURE OF THE BRAIN</vt:lpstr>
      <vt:lpstr>A final problem with Search</vt:lpstr>
      <vt:lpstr>A Transactional Service</vt:lpstr>
      <vt:lpstr>PLATFORMS FOR SUCCESS</vt:lpstr>
      <vt:lpstr>Slide 33</vt:lpstr>
      <vt:lpstr>ASK FOR SEARCH AND YOU GET SEARCH</vt:lpstr>
      <vt:lpstr>SUMMARY</vt:lpstr>
      <vt:lpstr>Slide 36</vt:lpstr>
      <vt:lpstr>Slide 37</vt:lpstr>
      <vt:lpstr>Business Cards or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HALLANDALE BEACH LIFEGUARD</dc:title>
  <dc:creator>user</dc:creator>
  <cp:lastModifiedBy>Larry Stybel</cp:lastModifiedBy>
  <cp:revision>51</cp:revision>
  <dcterms:created xsi:type="dcterms:W3CDTF">2012-08-15T13:18:01Z</dcterms:created>
  <dcterms:modified xsi:type="dcterms:W3CDTF">2013-05-10T19:55:18Z</dcterms:modified>
</cp:coreProperties>
</file>