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2B6D54-878C-8D4E-A09C-8353245BC1AE}" type="datetimeFigureOut">
              <a:rPr lang="en-US" smtClean="0"/>
              <a:pPr/>
              <a:t>1/31/2014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2932398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2B6D54-878C-8D4E-A09C-8353245BC1AE}" type="datetimeFigureOut">
              <a:rPr lang="en-US" smtClean="0"/>
              <a:pPr/>
              <a:t>1/31/2014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2447846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2B6D54-878C-8D4E-A09C-8353245BC1AE}" type="datetimeFigureOut">
              <a:rPr lang="en-US" smtClean="0"/>
              <a:pPr/>
              <a:t>1/31/2014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958637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2B6D54-878C-8D4E-A09C-8353245BC1AE}" type="datetimeFigureOut">
              <a:rPr lang="en-US" smtClean="0"/>
              <a:pPr/>
              <a:t>1/31/2014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23372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2B6D54-878C-8D4E-A09C-8353245BC1AE}" type="datetimeFigureOut">
              <a:rPr lang="en-US" smtClean="0"/>
              <a:pPr/>
              <a:t>1/31/2014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315941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2B6D54-878C-8D4E-A09C-8353245BC1AE}" type="datetimeFigureOut">
              <a:rPr lang="en-US" smtClean="0"/>
              <a:pPr/>
              <a:t>1/31/2014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3199896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2B6D54-878C-8D4E-A09C-8353245BC1AE}" type="datetimeFigureOut">
              <a:rPr lang="en-US" smtClean="0"/>
              <a:pPr/>
              <a:t>1/31/2014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467086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2B6D54-878C-8D4E-A09C-8353245BC1AE}" type="datetimeFigureOut">
              <a:rPr lang="en-US" smtClean="0"/>
              <a:pPr/>
              <a:t>1/31/2014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953932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2B6D54-878C-8D4E-A09C-8353245BC1AE}" type="datetimeFigureOut">
              <a:rPr lang="en-US" smtClean="0"/>
              <a:pPr/>
              <a:t>1/31/2014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2473432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2B6D54-878C-8D4E-A09C-8353245BC1AE}" type="datetimeFigureOut">
              <a:rPr lang="en-US" smtClean="0"/>
              <a:pPr/>
              <a:t>1/31/2014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2717893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2B6D54-878C-8D4E-A09C-8353245BC1AE}" type="datetimeFigureOut">
              <a:rPr lang="en-US" smtClean="0"/>
              <a:pPr/>
              <a:t>1/31/2014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548223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2B6D54-878C-8D4E-A09C-8353245BC1AE}" type="datetimeFigureOut">
              <a:rPr lang="en-US" smtClean="0"/>
              <a:pPr/>
              <a:t>1/31/2014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46B091-BE06-6B4F-BB2C-F10E97452322}" type="slidenum">
              <a:rPr lang="en-US" smtClean="0"/>
              <a:pPr/>
              <a:t>‹#›</a:t>
            </a:fld>
            <a:endParaRPr lang="en-US"/>
          </a:p>
        </p:txBody>
      </p:sp>
    </p:spTree>
    <p:extLst>
      <p:ext uri="{BB962C8B-B14F-4D97-AF65-F5344CB8AC3E}">
        <p14:creationId xmlns:p14="http://schemas.microsoft.com/office/powerpoint/2010/main" xmlns="" val="352037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95250"/>
            <a:ext cx="7772400" cy="1470025"/>
          </a:xfrm>
        </p:spPr>
        <p:txBody>
          <a:bodyPr>
            <a:normAutofit fontScale="90000"/>
          </a:bodyPr>
          <a:lstStyle/>
          <a:p>
            <a:r>
              <a:rPr lang="en-US" sz="6700" b="1" dirty="0">
                <a:ln w="1905"/>
                <a:solidFill>
                  <a:srgbClr val="000000"/>
                </a:solidFill>
                <a:effectLst>
                  <a:innerShdw blurRad="69850" dist="43180" dir="5400000">
                    <a:srgbClr val="000000">
                      <a:alpha val="65000"/>
                    </a:srgbClr>
                  </a:innerShdw>
                </a:effectLst>
              </a:rPr>
              <a:t>BORING!</a:t>
            </a:r>
            <a: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dirty="0" smtClean="0"/>
              <a:t/>
            </a:r>
            <a:br>
              <a:rPr lang="en-US" dirty="0" smtClean="0"/>
            </a:br>
            <a:r>
              <a:rPr lang="en-US" dirty="0" smtClean="0">
                <a:solidFill>
                  <a:srgbClr val="000000"/>
                </a:solidFill>
              </a:rPr>
              <a:t>How </a:t>
            </a:r>
            <a:r>
              <a:rPr lang="en-US" dirty="0">
                <a:solidFill>
                  <a:srgbClr val="000000"/>
                </a:solidFill>
              </a:rPr>
              <a:t>to Overcome Board Impatience With</a:t>
            </a:r>
            <a:br>
              <a:rPr lang="en-US" dirty="0">
                <a:solidFill>
                  <a:srgbClr val="000000"/>
                </a:solidFill>
              </a:rPr>
            </a:br>
            <a:r>
              <a:rPr lang="en-US" dirty="0">
                <a:solidFill>
                  <a:srgbClr val="000000"/>
                </a:solidFill>
              </a:rPr>
              <a:t>Risk Management as a Topic</a:t>
            </a:r>
          </a:p>
        </p:txBody>
      </p:sp>
      <p:sp>
        <p:nvSpPr>
          <p:cNvPr id="4" name="TextBox 3"/>
          <p:cNvSpPr txBox="1"/>
          <p:nvPr/>
        </p:nvSpPr>
        <p:spPr>
          <a:xfrm>
            <a:off x="502379" y="5205869"/>
            <a:ext cx="5679676" cy="923330"/>
          </a:xfrm>
          <a:prstGeom prst="rect">
            <a:avLst/>
          </a:prstGeom>
          <a:noFill/>
        </p:spPr>
        <p:txBody>
          <a:bodyPr wrap="square" rtlCol="0">
            <a:spAutoFit/>
          </a:bodyPr>
          <a:lstStyle/>
          <a:p>
            <a:r>
              <a:rPr lang="en-US" dirty="0"/>
              <a:t>David X Martin</a:t>
            </a:r>
          </a:p>
          <a:p>
            <a:r>
              <a:rPr lang="en-US" dirty="0"/>
              <a:t>January 30, </a:t>
            </a:r>
            <a:r>
              <a:rPr lang="en-US" dirty="0" smtClean="0"/>
              <a:t>2014</a:t>
            </a:r>
          </a:p>
          <a:p>
            <a:r>
              <a:rPr lang="en-US" dirty="0" err="1" smtClean="0"/>
              <a:t>davidxmartin@aol.com</a:t>
            </a:r>
            <a:endParaRPr lang="en-US" dirty="0"/>
          </a:p>
        </p:txBody>
      </p:sp>
      <p:sp>
        <p:nvSpPr>
          <p:cNvPr id="5" name="TextBox 4"/>
          <p:cNvSpPr txBox="1"/>
          <p:nvPr/>
        </p:nvSpPr>
        <p:spPr>
          <a:xfrm>
            <a:off x="1172218" y="474530"/>
            <a:ext cx="7130995" cy="646331"/>
          </a:xfrm>
          <a:prstGeom prst="rect">
            <a:avLst/>
          </a:prstGeom>
          <a:noFill/>
        </p:spPr>
        <p:txBody>
          <a:bodyPr wrap="square" rtlCol="0">
            <a:spAutoFit/>
          </a:bodyPr>
          <a:lstStyle/>
          <a:p>
            <a:r>
              <a:rPr lang="en-US" sz="3600" b="1" dirty="0">
                <a:ln w="18000">
                  <a:solidFill>
                    <a:schemeClr val="accent2">
                      <a:satMod val="140000"/>
                    </a:schemeClr>
                  </a:solidFill>
                  <a:prstDash val="solid"/>
                  <a:miter lim="800000"/>
                </a:ln>
                <a:solidFill>
                  <a:srgbClr val="000000"/>
                </a:solidFill>
                <a:effectLst>
                  <a:outerShdw blurRad="25500" dist="23000" dir="7020000" algn="tl">
                    <a:srgbClr val="000000">
                      <a:alpha val="50000"/>
                    </a:srgbClr>
                  </a:outerShdw>
                </a:effectLst>
              </a:rPr>
              <a:t>STYBELPEABODY/BOARD OPTIONS</a:t>
            </a:r>
          </a:p>
        </p:txBody>
      </p:sp>
    </p:spTree>
    <p:extLst>
      <p:ext uri="{BB962C8B-B14F-4D97-AF65-F5344CB8AC3E}">
        <p14:creationId xmlns:p14="http://schemas.microsoft.com/office/powerpoint/2010/main" xmlns="" val="583180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2405388"/>
          </a:xfrm>
        </p:spPr>
        <p:txBody>
          <a:bodyPr>
            <a:normAutofit fontScale="55000" lnSpcReduction="20000"/>
          </a:bodyPr>
          <a:lstStyle/>
          <a:p>
            <a:r>
              <a:rPr lang="en-US" dirty="0" smtClean="0"/>
              <a:t> </a:t>
            </a:r>
            <a:r>
              <a:rPr lang="en-US" dirty="0"/>
              <a:t>The Company, a global financial institution has been doing business in Hong Kong for 50 plus years and has a 30% market share earning approximately </a:t>
            </a:r>
            <a:r>
              <a:rPr lang="en-US" sz="3300" dirty="0">
                <a:solidFill>
                  <a:srgbClr val="000000"/>
                </a:solidFill>
              </a:rPr>
              <a:t>$200MM per annum </a:t>
            </a:r>
            <a:r>
              <a:rPr lang="en-US" dirty="0"/>
              <a:t>in HK which accounted for less than 3% of the total earnings of the Company. The British  are about to hand over the  governance to China. Senior management dispatched it's senior strategist to China/ HK who determined that there would be a non violent takeover, human rights would be restricted</a:t>
            </a:r>
            <a:r>
              <a:rPr lang="en-US" dirty="0" smtClean="0"/>
              <a:t>, commercial </a:t>
            </a:r>
            <a:r>
              <a:rPr lang="en-US" dirty="0"/>
              <a:t>law would probably not be initially changed and the HK Dollar would remain--tied to the US Dollar. The CEO reports to the Board that he is monitoring the situation in Hong Kong</a:t>
            </a:r>
          </a:p>
        </p:txBody>
      </p:sp>
      <p:sp>
        <p:nvSpPr>
          <p:cNvPr id="4" name="TextBox 3"/>
          <p:cNvSpPr txBox="1"/>
          <p:nvPr/>
        </p:nvSpPr>
        <p:spPr>
          <a:xfrm>
            <a:off x="736300" y="3852065"/>
            <a:ext cx="7500627" cy="2677656"/>
          </a:xfrm>
          <a:prstGeom prst="rect">
            <a:avLst/>
          </a:prstGeom>
          <a:noFill/>
        </p:spPr>
        <p:txBody>
          <a:bodyPr wrap="square" rtlCol="0">
            <a:spAutoFit/>
          </a:bodyPr>
          <a:lstStyle/>
          <a:p>
            <a:r>
              <a:rPr lang="en-US" sz="2400" b="1" spc="300" dirty="0">
                <a:ln w="11430" cmpd="sng">
                  <a:solidFill>
                    <a:schemeClr val="accent1">
                      <a:tint val="10000"/>
                    </a:schemeClr>
                  </a:solidFill>
                  <a:prstDash val="solid"/>
                  <a:miter lim="800000"/>
                </a:ln>
                <a:solidFill>
                  <a:srgbClr val="000000"/>
                </a:solidFill>
                <a:effectLst>
                  <a:glow rad="45500">
                    <a:schemeClr val="accent1">
                      <a:satMod val="220000"/>
                      <a:alpha val="35000"/>
                    </a:schemeClr>
                  </a:glow>
                </a:effectLst>
              </a:rPr>
              <a:t>Board Discussion:</a:t>
            </a:r>
          </a:p>
          <a:p>
            <a:endParaRPr lang="en-US" dirty="0"/>
          </a:p>
          <a:p>
            <a:r>
              <a:rPr lang="en-US" dirty="0"/>
              <a:t>What are the right questions to senior management?</a:t>
            </a:r>
          </a:p>
          <a:p>
            <a:endParaRPr lang="en-US" dirty="0"/>
          </a:p>
          <a:p>
            <a:r>
              <a:rPr lang="en-US" dirty="0"/>
              <a:t>What answers should you be hearing?</a:t>
            </a:r>
          </a:p>
          <a:p>
            <a:endParaRPr lang="en-US" dirty="0"/>
          </a:p>
          <a:p>
            <a:r>
              <a:rPr lang="en-US" dirty="0"/>
              <a:t>How would you assess the risk reward trade-offs.</a:t>
            </a:r>
          </a:p>
          <a:p>
            <a:endParaRPr lang="en-US" dirty="0"/>
          </a:p>
          <a:p>
            <a:r>
              <a:rPr lang="en-US" dirty="0"/>
              <a:t>What are the strategic implications, trip wires and action plans?</a:t>
            </a:r>
          </a:p>
        </p:txBody>
      </p:sp>
      <p:sp>
        <p:nvSpPr>
          <p:cNvPr id="6" name="Title 5"/>
          <p:cNvSpPr>
            <a:spLocks noGrp="1"/>
          </p:cNvSpPr>
          <p:nvPr>
            <p:ph type="title"/>
          </p:nvPr>
        </p:nvSpPr>
        <p:spPr/>
        <p:txBody>
          <a:bodyPr/>
          <a:lstStyle/>
          <a:p>
            <a:r>
              <a:rPr lang="en-US" dirty="0"/>
              <a:t>CASE # 1 RISK APPETITE</a:t>
            </a:r>
          </a:p>
        </p:txBody>
      </p:sp>
    </p:spTree>
    <p:extLst>
      <p:ext uri="{BB962C8B-B14F-4D97-AF65-F5344CB8AC3E}">
        <p14:creationId xmlns:p14="http://schemas.microsoft.com/office/powerpoint/2010/main" xmlns="" val="17638799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2391432"/>
          </a:xfrm>
        </p:spPr>
        <p:txBody>
          <a:bodyPr>
            <a:normAutofit fontScale="62500" lnSpcReduction="20000"/>
          </a:bodyPr>
          <a:lstStyle/>
          <a:p>
            <a:r>
              <a:rPr lang="en-US" dirty="0"/>
              <a:t>The new CRO of one of the biggest large cap value/growth managers suggests to the CEO and Board that a position limit be placed on the percent owned of any company. The growth portfolio manager feels the positions are very liquid and he has never had a problem in liquidating a position. The value portfolio manager  feels that we should invest money on behalf of our clients using our best ideas and a limit would prohibit certain clients from benefiting from them. The CEO sides with the portfolio manager and this issue comes to the Board for resolution.</a:t>
            </a:r>
          </a:p>
        </p:txBody>
      </p:sp>
      <p:sp>
        <p:nvSpPr>
          <p:cNvPr id="4" name="TextBox 3"/>
          <p:cNvSpPr txBox="1"/>
          <p:nvPr/>
        </p:nvSpPr>
        <p:spPr>
          <a:xfrm>
            <a:off x="907074" y="3991633"/>
            <a:ext cx="7521733" cy="2123658"/>
          </a:xfrm>
          <a:prstGeom prst="rect">
            <a:avLst/>
          </a:prstGeom>
          <a:noFill/>
        </p:spPr>
        <p:txBody>
          <a:bodyPr wrap="square" rtlCol="0">
            <a:spAutoFit/>
          </a:bodyPr>
          <a:lstStyle/>
          <a:p>
            <a:r>
              <a:rPr lang="en-US" sz="2400" b="1" spc="300" dirty="0">
                <a:ln w="11430" cmpd="sng">
                  <a:solidFill>
                    <a:schemeClr val="accent1">
                      <a:tint val="10000"/>
                    </a:schemeClr>
                  </a:solidFill>
                  <a:prstDash val="solid"/>
                  <a:miter lim="800000"/>
                </a:ln>
                <a:solidFill>
                  <a:srgbClr val="000000"/>
                </a:solidFill>
                <a:effectLst>
                  <a:glow rad="45500">
                    <a:schemeClr val="accent1">
                      <a:satMod val="220000"/>
                      <a:alpha val="35000"/>
                    </a:schemeClr>
                  </a:glow>
                </a:effectLst>
              </a:rPr>
              <a:t>Board discussion:</a:t>
            </a:r>
          </a:p>
          <a:p>
            <a:r>
              <a:rPr lang="en-US" dirty="0"/>
              <a:t> </a:t>
            </a:r>
          </a:p>
          <a:p>
            <a:r>
              <a:rPr lang="en-US" dirty="0"/>
              <a:t>What are the right questions to the CEO and CRO?</a:t>
            </a:r>
          </a:p>
          <a:p>
            <a:r>
              <a:rPr lang="en-US" dirty="0"/>
              <a:t> </a:t>
            </a:r>
          </a:p>
          <a:p>
            <a:r>
              <a:rPr lang="en-US" dirty="0"/>
              <a:t>What are the risk governance issues?</a:t>
            </a:r>
          </a:p>
          <a:p>
            <a:r>
              <a:rPr lang="en-US" dirty="0"/>
              <a:t> </a:t>
            </a:r>
          </a:p>
          <a:p>
            <a:r>
              <a:rPr lang="en-US" dirty="0"/>
              <a:t>How high is up?</a:t>
            </a:r>
          </a:p>
        </p:txBody>
      </p:sp>
      <p:sp>
        <p:nvSpPr>
          <p:cNvPr id="5" name="Title 4"/>
          <p:cNvSpPr>
            <a:spLocks noGrp="1"/>
          </p:cNvSpPr>
          <p:nvPr>
            <p:ph type="title"/>
          </p:nvPr>
        </p:nvSpPr>
        <p:spPr/>
        <p:txBody>
          <a:bodyPr/>
          <a:lstStyle/>
          <a:p>
            <a:r>
              <a:rPr lang="en-US" dirty="0"/>
              <a:t>CASE # 2  RISK GOVERNANCE</a:t>
            </a:r>
          </a:p>
        </p:txBody>
      </p:sp>
    </p:spTree>
    <p:extLst>
      <p:ext uri="{BB962C8B-B14F-4D97-AF65-F5344CB8AC3E}">
        <p14:creationId xmlns:p14="http://schemas.microsoft.com/office/powerpoint/2010/main" xmlns="" val="4094028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2182080"/>
          </a:xfrm>
        </p:spPr>
        <p:txBody>
          <a:bodyPr>
            <a:normAutofit fontScale="62500" lnSpcReduction="20000"/>
          </a:bodyPr>
          <a:lstStyle/>
          <a:p>
            <a:r>
              <a:rPr lang="en-US" dirty="0"/>
              <a:t>A Latin American Sovereign government requires mandatory participation in a retirement plan. There a four local banks that compete for this business. Most participants chose their Bank based on returns. You are a Board member of the Bank and notice that to be competitive larger and larger riskier positions are being added in the investment subsidiary. The CEO comes to the Board and lays out his strategy to aggressively grow market share with a large, new marketing campaign focused on "peace of mind"</a:t>
            </a:r>
          </a:p>
        </p:txBody>
      </p:sp>
      <p:sp>
        <p:nvSpPr>
          <p:cNvPr id="4" name="TextBox 3"/>
          <p:cNvSpPr txBox="1"/>
          <p:nvPr/>
        </p:nvSpPr>
        <p:spPr>
          <a:xfrm>
            <a:off x="948939" y="4019545"/>
            <a:ext cx="7493823" cy="2185214"/>
          </a:xfrm>
          <a:prstGeom prst="rect">
            <a:avLst/>
          </a:prstGeom>
          <a:noFill/>
        </p:spPr>
        <p:txBody>
          <a:bodyPr wrap="square" rtlCol="0">
            <a:spAutoFit/>
          </a:bodyPr>
          <a:lstStyle/>
          <a:p>
            <a:r>
              <a:rPr lang="en-US" sz="2800" b="1" spc="300" dirty="0" smtClean="0">
                <a:ln w="11430" cmpd="sng">
                  <a:solidFill>
                    <a:schemeClr val="accent1">
                      <a:tint val="10000"/>
                    </a:schemeClr>
                  </a:solidFill>
                  <a:prstDash val="solid"/>
                  <a:miter lim="800000"/>
                </a:ln>
                <a:solidFill>
                  <a:srgbClr val="000000"/>
                </a:solidFill>
                <a:effectLst>
                  <a:glow rad="45500">
                    <a:schemeClr val="accent1">
                      <a:satMod val="220000"/>
                      <a:alpha val="35000"/>
                    </a:schemeClr>
                  </a:glow>
                </a:effectLst>
              </a:rPr>
              <a:t>Board Discussion</a:t>
            </a:r>
            <a:endParaRPr lang="en-US" sz="28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000000"/>
              </a:solidFill>
              <a:effectLst>
                <a:outerShdw blurRad="50800" dist="40000" dir="5400000" algn="tl" rotWithShape="0">
                  <a:srgbClr val="000000">
                    <a:shade val="5000"/>
                    <a:satMod val="120000"/>
                    <a:alpha val="33000"/>
                  </a:srgbClr>
                </a:outerShdw>
              </a:effectLst>
            </a:endParaRPr>
          </a:p>
          <a:p>
            <a:r>
              <a:rPr lang="en-US" dirty="0"/>
              <a:t> </a:t>
            </a:r>
          </a:p>
          <a:p>
            <a:r>
              <a:rPr lang="en-US" dirty="0"/>
              <a:t>What are the right questions to ask?</a:t>
            </a:r>
          </a:p>
          <a:p>
            <a:r>
              <a:rPr lang="en-US" dirty="0"/>
              <a:t> </a:t>
            </a:r>
          </a:p>
          <a:p>
            <a:r>
              <a:rPr lang="en-US" dirty="0"/>
              <a:t>If the Company hired consultants, what would prefer them to do?</a:t>
            </a:r>
          </a:p>
          <a:p>
            <a:r>
              <a:rPr lang="en-US" dirty="0"/>
              <a:t> </a:t>
            </a:r>
          </a:p>
          <a:p>
            <a:r>
              <a:rPr lang="en-US" dirty="0"/>
              <a:t>How does this company use risk as a strategic advantage?</a:t>
            </a:r>
          </a:p>
        </p:txBody>
      </p:sp>
      <p:sp>
        <p:nvSpPr>
          <p:cNvPr id="5" name="Title 4"/>
          <p:cNvSpPr>
            <a:spLocks noGrp="1"/>
          </p:cNvSpPr>
          <p:nvPr>
            <p:ph type="title"/>
          </p:nvPr>
        </p:nvSpPr>
        <p:spPr/>
        <p:txBody>
          <a:bodyPr>
            <a:normAutofit fontScale="90000"/>
          </a:bodyPr>
          <a:lstStyle/>
          <a:p>
            <a:r>
              <a:rPr lang="en-US" dirty="0"/>
              <a:t>CASE  # 3 RISK MANAGEMENT AS A STRATEGIC ADVANTAGE</a:t>
            </a:r>
          </a:p>
        </p:txBody>
      </p:sp>
    </p:spTree>
    <p:extLst>
      <p:ext uri="{BB962C8B-B14F-4D97-AF65-F5344CB8AC3E}">
        <p14:creationId xmlns:p14="http://schemas.microsoft.com/office/powerpoint/2010/main" xmlns="" val="2249935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85391"/>
            <a:ext cx="8229600" cy="2294587"/>
          </a:xfrm>
        </p:spPr>
        <p:txBody>
          <a:bodyPr>
            <a:normAutofit fontScale="62500" lnSpcReduction="20000"/>
          </a:bodyPr>
          <a:lstStyle/>
          <a:p>
            <a:r>
              <a:rPr lang="en-US" dirty="0" smtClean="0"/>
              <a:t>You company seems to get tagged every time there is some dislocation in the marketplace. Senior management feels the reason is that the company is big and is in most markets. The auditors feel the controls are reasonable. The senior management appears to be good and there has been very little turnover. The risk staff produces highly technical reports that indicate the company is taking acceptable risks, The CEO assures the Board that he and the CRO are on top of the situation and there is nothing to be concerned about. The Board is not comfortable that all risks are covered. </a:t>
            </a:r>
            <a:endParaRPr lang="en-US" dirty="0"/>
          </a:p>
        </p:txBody>
      </p:sp>
      <p:sp>
        <p:nvSpPr>
          <p:cNvPr id="4" name="TextBox 3"/>
          <p:cNvSpPr txBox="1"/>
          <p:nvPr/>
        </p:nvSpPr>
        <p:spPr>
          <a:xfrm>
            <a:off x="795434" y="4341643"/>
            <a:ext cx="7619418" cy="2308324"/>
          </a:xfrm>
          <a:prstGeom prst="rect">
            <a:avLst/>
          </a:prstGeom>
          <a:noFill/>
        </p:spPr>
        <p:txBody>
          <a:bodyPr wrap="square" rtlCol="0">
            <a:spAutoFit/>
          </a:bodyPr>
          <a:lstStyle/>
          <a:p>
            <a:r>
              <a:rPr lang="en-US" dirty="0"/>
              <a:t>What are the right questions to ask?</a:t>
            </a:r>
          </a:p>
          <a:p>
            <a:r>
              <a:rPr lang="en-US" dirty="0"/>
              <a:t> </a:t>
            </a:r>
          </a:p>
          <a:p>
            <a:r>
              <a:rPr lang="en-US" dirty="0"/>
              <a:t>What should the CEO and CRO be asked to do to get the Board comfortable?</a:t>
            </a:r>
          </a:p>
          <a:p>
            <a:r>
              <a:rPr lang="en-US" dirty="0"/>
              <a:t> </a:t>
            </a:r>
          </a:p>
          <a:p>
            <a:r>
              <a:rPr lang="en-US" dirty="0"/>
              <a:t>What should the ongoing risk presentation to the Board contain and what should be discussed?</a:t>
            </a:r>
          </a:p>
          <a:p>
            <a:r>
              <a:rPr lang="en-US" dirty="0"/>
              <a:t> </a:t>
            </a:r>
          </a:p>
          <a:p>
            <a:r>
              <a:rPr lang="en-US" dirty="0"/>
              <a:t>How </a:t>
            </a:r>
            <a:r>
              <a:rPr lang="en-US" dirty="0" smtClean="0"/>
              <a:t>can we make this not BORING</a:t>
            </a:r>
            <a:r>
              <a:rPr lang="en-US" dirty="0"/>
              <a:t>???</a:t>
            </a:r>
          </a:p>
        </p:txBody>
      </p:sp>
      <p:sp>
        <p:nvSpPr>
          <p:cNvPr id="6" name="Title 5"/>
          <p:cNvSpPr>
            <a:spLocks noGrp="1"/>
          </p:cNvSpPr>
          <p:nvPr>
            <p:ph type="title"/>
          </p:nvPr>
        </p:nvSpPr>
        <p:spPr/>
        <p:txBody>
          <a:bodyPr/>
          <a:lstStyle/>
          <a:p>
            <a:r>
              <a:rPr lang="en-US" dirty="0"/>
              <a:t>CASE # 4 EMERGING RISKS</a:t>
            </a:r>
          </a:p>
        </p:txBody>
      </p:sp>
      <p:sp>
        <p:nvSpPr>
          <p:cNvPr id="7" name="TextBox 6"/>
          <p:cNvSpPr txBox="1"/>
          <p:nvPr/>
        </p:nvSpPr>
        <p:spPr>
          <a:xfrm>
            <a:off x="795434" y="3879978"/>
            <a:ext cx="2874726" cy="461665"/>
          </a:xfrm>
          <a:prstGeom prst="rect">
            <a:avLst/>
          </a:prstGeom>
          <a:noFill/>
        </p:spPr>
        <p:txBody>
          <a:bodyPr wrap="square" rtlCol="0">
            <a:spAutoFit/>
          </a:bodyPr>
          <a:lstStyle/>
          <a:p>
            <a:r>
              <a:rPr lang="en-US" sz="2400" dirty="0" smtClean="0"/>
              <a:t>Board Discussion</a:t>
            </a:r>
            <a:endParaRPr lang="en-US" sz="2400" dirty="0"/>
          </a:p>
        </p:txBody>
      </p:sp>
    </p:spTree>
    <p:extLst>
      <p:ext uri="{BB962C8B-B14F-4D97-AF65-F5344CB8AC3E}">
        <p14:creationId xmlns:p14="http://schemas.microsoft.com/office/powerpoint/2010/main" xmlns="" val="2451058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TotalTime>
  <Words>208</Words>
  <Application>Microsoft Office PowerPoint</Application>
  <PresentationFormat>On-screen Show (4:3)</PresentationFormat>
  <Paragraphs>44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BORING!  How to Overcome Board Impatience With Risk Management as a Topic</vt:lpstr>
      <vt:lpstr>CASE # 1 RISK APPETITE</vt:lpstr>
      <vt:lpstr>CASE # 2  RISK GOVERNANCE</vt:lpstr>
      <vt:lpstr>CASE  # 3 RISK MANAGEMENT AS A STRATEGIC ADVANTAGE</vt:lpstr>
      <vt:lpstr>CASE # 4 EMERGING RISKS</vt:lpstr>
    </vt:vector>
  </TitlesOfParts>
  <Company>Oliver Wyman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BORING!  How to Overcome Board Impatience With Risk Management as a Topic</dc:title>
  <dc:creator>David Martin</dc:creator>
  <cp:lastModifiedBy>Larry</cp:lastModifiedBy>
  <cp:revision>5</cp:revision>
  <cp:lastPrinted>2014-01-26T14:16:52Z</cp:lastPrinted>
  <dcterms:created xsi:type="dcterms:W3CDTF">2014-01-26T13:43:47Z</dcterms:created>
  <dcterms:modified xsi:type="dcterms:W3CDTF">2014-02-01T01:44:52Z</dcterms:modified>
</cp:coreProperties>
</file>