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7" r:id="rId3"/>
    <p:sldId id="272" r:id="rId4"/>
    <p:sldId id="276" r:id="rId5"/>
    <p:sldId id="261" r:id="rId6"/>
    <p:sldId id="258" r:id="rId7"/>
    <p:sldId id="270" r:id="rId8"/>
    <p:sldId id="274" r:id="rId9"/>
    <p:sldId id="259" r:id="rId10"/>
    <p:sldId id="271" r:id="rId11"/>
    <p:sldId id="268" r:id="rId12"/>
    <p:sldId id="269" r:id="rId13"/>
    <p:sldId id="260" r:id="rId14"/>
    <p:sldId id="263" r:id="rId15"/>
    <p:sldId id="264" r:id="rId16"/>
    <p:sldId id="267" r:id="rId17"/>
    <p:sldId id="265" r:id="rId18"/>
    <p:sldId id="266" r:id="rId19"/>
  </p:sldIdLst>
  <p:sldSz cx="12192000" cy="6858000"/>
  <p:notesSz cx="7102475" cy="93694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4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0098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70098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r">
              <a:defRPr sz="1200"/>
            </a:lvl1pPr>
          </a:lstStyle>
          <a:p>
            <a:fld id="{7E8F9ACC-5FBF-4D49-9705-8B550C2717ED}" type="datetimeFigureOut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9328"/>
            <a:ext cx="3077739" cy="470097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899328"/>
            <a:ext cx="3077739" cy="470097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r">
              <a:defRPr sz="1200"/>
            </a:lvl1pPr>
          </a:lstStyle>
          <a:p>
            <a:fld id="{DD8F3E4A-4554-4B17-BDCA-7815268F7F5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4614381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70098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70098"/>
          </a:xfrm>
          <a:prstGeom prst="rect">
            <a:avLst/>
          </a:prstGeom>
        </p:spPr>
        <p:txBody>
          <a:bodyPr vert="horz" lIns="94119" tIns="47060" rIns="94119" bIns="47060" rtlCol="0"/>
          <a:lstStyle>
            <a:lvl1pPr algn="r">
              <a:defRPr sz="1200"/>
            </a:lvl1pPr>
          </a:lstStyle>
          <a:p>
            <a:fld id="{149E3357-01FB-45ED-BE25-6F894ECC97A4}" type="datetimeFigureOut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39775" y="1171575"/>
            <a:ext cx="5622925" cy="31623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19" tIns="47060" rIns="94119" bIns="4706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509036"/>
            <a:ext cx="5681980" cy="3689211"/>
          </a:xfrm>
          <a:prstGeom prst="rect">
            <a:avLst/>
          </a:prstGeom>
        </p:spPr>
        <p:txBody>
          <a:bodyPr vert="horz" lIns="94119" tIns="47060" rIns="94119" bIns="4706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9328"/>
            <a:ext cx="3077739" cy="470097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899328"/>
            <a:ext cx="3077739" cy="470097"/>
          </a:xfrm>
          <a:prstGeom prst="rect">
            <a:avLst/>
          </a:prstGeom>
        </p:spPr>
        <p:txBody>
          <a:bodyPr vert="horz" lIns="94119" tIns="47060" rIns="94119" bIns="47060" rtlCol="0" anchor="b"/>
          <a:lstStyle>
            <a:lvl1pPr algn="r">
              <a:defRPr sz="1200"/>
            </a:lvl1pPr>
          </a:lstStyle>
          <a:p>
            <a:fld id="{82723A3D-2913-4F37-B7D5-4D04C317BFB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11874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D2F89-56A5-4CC8-9AC0-F65427F54BA2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769824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A5AB-B5CC-40F8-871A-60060AFDD0D6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700036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2BF1-AC80-4941-B381-7009F10B4633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169457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7E4FD-76AC-4372-8873-1D2CE44F2B72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4742353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44DDE-F04F-489E-94F0-A11746B2F013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6710092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88DBA4-5289-4CFC-9962-97E1720EC7C1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4206758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9C4B7F-0B5A-412F-A156-690FCD9BEA1A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420499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70977-8835-4333-A9F7-913644F43CC5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17906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3D05-2048-4123-A730-8F411C36E01F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773695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647B9B-942E-41D5-8315-6B10EF14D59F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39765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F2E81-AFC1-4670-8505-C6BE8F2F14FD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462348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CE8996-3A0C-48F7-8879-C320CC186401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30498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EB936-15CA-41A4-B497-F61A5377FF5E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28443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490E4-155B-4FC2-80F0-54DDAEFC0DBC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72448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7B9D4-BF38-4EF9-A2FB-7F59BA594683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9471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Confidential-Richstone June 2017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12706E-3B86-446B-BC4B-E47F5294E4A0}" type="datetime1">
              <a:rPr lang="en-US" smtClean="0"/>
              <a:pPr/>
              <a:t>6/18/2017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612091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979BA-2303-433D-A1EE-2069F743C3C5}" type="datetime1">
              <a:rPr lang="en-US" smtClean="0"/>
              <a:pPr/>
              <a:t>6/18/2017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Confidential-Richstone June 2017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EC48E0C-7B2E-42EA-BBBE-C95F9BFA64C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779157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7451" y="903383"/>
            <a:ext cx="8326552" cy="3147453"/>
          </a:xfrm>
        </p:spPr>
        <p:txBody>
          <a:bodyPr/>
          <a:lstStyle/>
          <a:p>
            <a:r>
              <a:rPr lang="en-US" dirty="0">
                <a:solidFill>
                  <a:schemeClr val="tx1">
                    <a:lumMod val="95000"/>
                    <a:lumOff val="5000"/>
                  </a:schemeClr>
                </a:solidFill>
              </a:rPr>
              <a:t>THE DYNAMICS OF GETTING ON A PUBLIC CORPORATE BOARD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ELLEN B. RICHSTONE</a:t>
            </a:r>
          </a:p>
          <a:p>
            <a:r>
              <a:rPr lang="en-US" dirty="0"/>
              <a:t>JUNE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91617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19489"/>
            <a:ext cx="8596668" cy="1277957"/>
          </a:xfrm>
        </p:spPr>
        <p:txBody>
          <a:bodyPr>
            <a:normAutofit/>
          </a:bodyPr>
          <a:lstStyle/>
          <a:p>
            <a:r>
              <a:rPr lang="en-US" dirty="0"/>
              <a:t>THE CURRENT ENVIRONMENT: LOOKING FOR A DIRECTOR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4911" y="1597446"/>
            <a:ext cx="8679091" cy="4809041"/>
          </a:xfrm>
        </p:spPr>
        <p:txBody>
          <a:bodyPr>
            <a:noAutofit/>
          </a:bodyPr>
          <a:lstStyle/>
          <a:p>
            <a:r>
              <a:rPr lang="en-US" sz="2800" b="1" dirty="0"/>
              <a:t>Lots of candidates – </a:t>
            </a:r>
          </a:p>
          <a:p>
            <a:r>
              <a:rPr lang="en-US" sz="2800" b="1" dirty="0"/>
              <a:t>Most boards do not want to be your first public board– they want you to go through learning process elsewhere</a:t>
            </a:r>
          </a:p>
          <a:p>
            <a:r>
              <a:rPr lang="en-US" sz="2800" b="1" dirty="0"/>
              <a:t>Premium on Women or Minority Candidates– but still 75% of seats going to white males</a:t>
            </a:r>
          </a:p>
          <a:p>
            <a:r>
              <a:rPr lang="en-US" sz="2800" b="1" dirty="0"/>
              <a:t>Age can be a factor:   Age limits are moving to between 72-75:  Most boards do not want someone for less than eight to ten years. So after 65 probability of getting on your first board drops significantly.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6219021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75422"/>
            <a:ext cx="8596668" cy="727113"/>
          </a:xfrm>
        </p:spPr>
        <p:txBody>
          <a:bodyPr>
            <a:normAutofit fontScale="90000"/>
          </a:bodyPr>
          <a:lstStyle/>
          <a:p>
            <a:r>
              <a:rPr lang="en-US" dirty="0"/>
              <a:t>SO HOW DOES A BOARD DECIDE WHO TO ADD? 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079653"/>
            <a:ext cx="8596668" cy="5563518"/>
          </a:xfrm>
        </p:spPr>
        <p:txBody>
          <a:bodyPr>
            <a:noAutofit/>
          </a:bodyPr>
          <a:lstStyle/>
          <a:p>
            <a:r>
              <a:rPr lang="en-US" sz="3600" b="1" dirty="0"/>
              <a:t>IT STARTS WITH AN EVALUATION OF WHO THEY HAVE</a:t>
            </a:r>
          </a:p>
          <a:p>
            <a:r>
              <a:rPr lang="en-US" sz="3600" b="1" dirty="0"/>
              <a:t>REINFORCED BY REQUIREMENT TO DISCLOSE WHAT EACH DIRECTOR’s VALUE IS.</a:t>
            </a:r>
          </a:p>
          <a:p>
            <a:r>
              <a:rPr lang="en-US" sz="3600" b="1" dirty="0"/>
              <a:t>NOMINATING GOVERNANCE USUALLY TAKES LEAD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53781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21745"/>
          </a:xfrm>
        </p:spPr>
        <p:txBody>
          <a:bodyPr/>
          <a:lstStyle/>
          <a:p>
            <a:r>
              <a:rPr lang="en-US" dirty="0"/>
              <a:t>Skill Matrix Review: Board Composition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531345"/>
            <a:ext cx="8596668" cy="4510017"/>
          </a:xfrm>
        </p:spPr>
        <p:txBody>
          <a:bodyPr>
            <a:normAutofit fontScale="92500" lnSpcReduction="20000"/>
          </a:bodyPr>
          <a:lstStyle/>
          <a:p>
            <a:r>
              <a:rPr lang="en-US" sz="3200" b="1" dirty="0"/>
              <a:t>Company’s strategic plan</a:t>
            </a:r>
          </a:p>
          <a:p>
            <a:r>
              <a:rPr lang="en-US" sz="3200" b="1" dirty="0"/>
              <a:t>Future combined with tactical expectations</a:t>
            </a:r>
          </a:p>
          <a:p>
            <a:r>
              <a:rPr lang="en-US" sz="3200" b="1" dirty="0"/>
              <a:t>Evolving Structure</a:t>
            </a:r>
          </a:p>
          <a:p>
            <a:r>
              <a:rPr lang="en-US" sz="3200" b="1" dirty="0"/>
              <a:t>Strengths, style interests</a:t>
            </a:r>
          </a:p>
          <a:p>
            <a:r>
              <a:rPr lang="en-US" sz="3200" b="1" dirty="0"/>
              <a:t>Competency today and in the future</a:t>
            </a:r>
          </a:p>
          <a:p>
            <a:r>
              <a:rPr lang="en-US" sz="3200" b="1" dirty="0"/>
              <a:t>Succession discussion</a:t>
            </a:r>
          </a:p>
          <a:p>
            <a:r>
              <a:rPr lang="en-US" sz="3200" b="1" dirty="0"/>
              <a:t>Gap analysis today and in the future</a:t>
            </a:r>
          </a:p>
          <a:p>
            <a:endParaRPr lang="en-US" sz="3200" b="1" dirty="0"/>
          </a:p>
          <a:p>
            <a:r>
              <a:rPr lang="en-US" sz="3200" b="1" dirty="0"/>
              <a:t>Sample skills matrix- handout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5929190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Best ideas for getting on Boards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013" y="1565678"/>
            <a:ext cx="8596668" cy="3880773"/>
          </a:xfrm>
        </p:spPr>
        <p:txBody>
          <a:bodyPr/>
          <a:lstStyle/>
          <a:p>
            <a:r>
              <a:rPr lang="en-US" sz="3600" dirty="0"/>
              <a:t>NETWORK</a:t>
            </a:r>
          </a:p>
          <a:p>
            <a:r>
              <a:rPr lang="en-US" sz="3600" dirty="0"/>
              <a:t>SPEND TIME WHERE BOARD DIRECTORS ARE</a:t>
            </a:r>
          </a:p>
          <a:p>
            <a:r>
              <a:rPr lang="en-US" sz="3600" dirty="0"/>
              <a:t>ROLE OF RETAINED SEARCH FIRMS IN BOARD SEARCH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341315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264406"/>
            <a:ext cx="8596668" cy="670461"/>
          </a:xfrm>
        </p:spPr>
        <p:txBody>
          <a:bodyPr/>
          <a:lstStyle/>
          <a:p>
            <a:r>
              <a:rPr lang="en-US" dirty="0"/>
              <a:t>Spend time where Directors spend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7793" y="1117428"/>
            <a:ext cx="9948231" cy="5613878"/>
          </a:xfrm>
        </p:spPr>
        <p:txBody>
          <a:bodyPr>
            <a:noAutofit/>
          </a:bodyPr>
          <a:lstStyle/>
          <a:p>
            <a:r>
              <a:rPr lang="en-US" sz="3600" dirty="0"/>
              <a:t>NACD (National Association of Corp Dir)</a:t>
            </a:r>
          </a:p>
          <a:p>
            <a:r>
              <a:rPr lang="en-US" sz="3600" dirty="0"/>
              <a:t>Seat at the Table</a:t>
            </a:r>
          </a:p>
          <a:p>
            <a:r>
              <a:rPr lang="en-US" sz="3600" dirty="0"/>
              <a:t>WCD (Women Corporate Directors)</a:t>
            </a:r>
          </a:p>
          <a:p>
            <a:r>
              <a:rPr lang="en-US" sz="3600" dirty="0"/>
              <a:t>ACCD (American College Corporate Directors)</a:t>
            </a:r>
          </a:p>
          <a:p>
            <a:r>
              <a:rPr lang="en-US" sz="3600" dirty="0"/>
              <a:t>Audit Firms have Audit Committee programs; Deloitte-Governance.</a:t>
            </a:r>
          </a:p>
          <a:p>
            <a:r>
              <a:rPr lang="en-US" sz="3600" dirty="0"/>
              <a:t>Law Firms have Director institutes</a:t>
            </a:r>
          </a:p>
          <a:p>
            <a:r>
              <a:rPr lang="en-US" sz="3600" dirty="0"/>
              <a:t>Board Leaders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722998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KEY STEPS: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708" y="1333041"/>
            <a:ext cx="8811294" cy="4708321"/>
          </a:xfrm>
        </p:spPr>
        <p:txBody>
          <a:bodyPr>
            <a:noAutofit/>
          </a:bodyPr>
          <a:lstStyle/>
          <a:p>
            <a:r>
              <a:rPr lang="en-US" sz="4000" b="1" dirty="0"/>
              <a:t>Understand your value add</a:t>
            </a:r>
          </a:p>
          <a:p>
            <a:r>
              <a:rPr lang="en-US" sz="4000" b="1" dirty="0"/>
              <a:t>Board Style:  Bio and Resume- different than traditional</a:t>
            </a:r>
          </a:p>
          <a:p>
            <a:r>
              <a:rPr lang="en-US" sz="4000" b="1" dirty="0"/>
              <a:t>Education: Bootcamps/ Webinars; programs to be current with public company board issues; Demonstrate your seriousness.</a:t>
            </a:r>
          </a:p>
          <a:p>
            <a:endParaRPr lang="en-US" sz="2800" b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2221293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341524"/>
            <a:ext cx="8596668" cy="626392"/>
          </a:xfrm>
        </p:spPr>
        <p:txBody>
          <a:bodyPr>
            <a:normAutofit fontScale="90000"/>
          </a:bodyPr>
          <a:lstStyle/>
          <a:p>
            <a:r>
              <a:rPr lang="en-US" dirty="0"/>
              <a:t>KEY STEPS: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2708" y="967917"/>
            <a:ext cx="8811294" cy="5073446"/>
          </a:xfrm>
        </p:spPr>
        <p:txBody>
          <a:bodyPr>
            <a:noAutofit/>
          </a:bodyPr>
          <a:lstStyle/>
          <a:p>
            <a:r>
              <a:rPr lang="en-US" sz="2800" b="1" dirty="0"/>
              <a:t>Networking with:</a:t>
            </a:r>
          </a:p>
          <a:p>
            <a:pPr lvl="1"/>
            <a:r>
              <a:rPr lang="en-US" sz="2800" b="1" dirty="0"/>
              <a:t>People you know WELL professionally who currently sit on public boards</a:t>
            </a:r>
          </a:p>
          <a:p>
            <a:pPr lvl="1"/>
            <a:r>
              <a:rPr lang="en-US" sz="2800" b="1" dirty="0"/>
              <a:t>People you know WELL professionally who are advisors to public boards</a:t>
            </a:r>
          </a:p>
          <a:p>
            <a:pPr lvl="1"/>
            <a:r>
              <a:rPr lang="en-US" sz="2800" b="1" dirty="0"/>
              <a:t>People you know well- personally who currently sit on public boards</a:t>
            </a:r>
          </a:p>
          <a:p>
            <a:pPr lvl="1"/>
            <a:endParaRPr lang="en-US" sz="2800" b="1" dirty="0"/>
          </a:p>
          <a:p>
            <a:pPr lvl="1"/>
            <a:r>
              <a:rPr lang="en-US" sz="2800" b="1" dirty="0"/>
              <a:t>Getting on your first board is the hardest: 80-90% of the time it will be through your network.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4750942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Once you get the interview?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Questions to Ask Before you join a Board  (article-handout)</a:t>
            </a:r>
          </a:p>
          <a:p>
            <a:r>
              <a:rPr lang="en-US" sz="4000" dirty="0"/>
              <a:t>Be prepared </a:t>
            </a:r>
          </a:p>
          <a:p>
            <a:r>
              <a:rPr lang="en-US" sz="4000" dirty="0"/>
              <a:t>Come with questions:  strategic as well as tactical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1814964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4458"/>
          </a:xfrm>
        </p:spPr>
        <p:txBody>
          <a:bodyPr>
            <a:normAutofit/>
          </a:bodyPr>
          <a:lstStyle/>
          <a:p>
            <a:r>
              <a:rPr lang="en-US" sz="4000" dirty="0"/>
              <a:t>Time Frame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400" dirty="0"/>
              <a:t>From start of process: often quoted for first board: 18-24 months</a:t>
            </a:r>
          </a:p>
          <a:p>
            <a:r>
              <a:rPr lang="en-US" sz="4400" dirty="0"/>
              <a:t>Faster if need is urgent:  example Audit Chair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7256473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PUBLIC COMPANIES HAS REDUCED: US BOARD POSITIONS LESS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sz="4400" dirty="0"/>
              <a:t>1997– through 2016</a:t>
            </a:r>
          </a:p>
          <a:p>
            <a:r>
              <a:rPr lang="en-US" sz="4400" dirty="0"/>
              <a:t>US down by 46%</a:t>
            </a:r>
          </a:p>
          <a:p>
            <a:r>
              <a:rPr lang="en-US" sz="4400" dirty="0"/>
              <a:t>NON US up by 28%</a:t>
            </a:r>
          </a:p>
          <a:p>
            <a:r>
              <a:rPr lang="en-US" sz="4400" dirty="0"/>
              <a:t>--------------------------</a:t>
            </a:r>
          </a:p>
          <a:p>
            <a:r>
              <a:rPr lang="en-US" sz="4400" dirty="0"/>
              <a:t>Number of Directors on each US board also dropping- average 11 for large cap; 9 for Mid Cap;</a:t>
            </a:r>
          </a:p>
          <a:p>
            <a:r>
              <a:rPr lang="en-US" sz="4400" dirty="0"/>
              <a:t>Many going down to 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807793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Time Commitment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000" dirty="0"/>
              <a:t>Time Commitment Rising</a:t>
            </a:r>
          </a:p>
          <a:p>
            <a:r>
              <a:rPr lang="en-US" sz="4000" dirty="0"/>
              <a:t>Average Age of Directors increasing</a:t>
            </a:r>
          </a:p>
          <a:p>
            <a:r>
              <a:rPr lang="en-US" sz="4000" dirty="0"/>
              <a:t>Board Compensation rising slower than time commitment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549156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489" y="165254"/>
            <a:ext cx="9496539" cy="791647"/>
          </a:xfrm>
        </p:spPr>
        <p:txBody>
          <a:bodyPr/>
          <a:lstStyle/>
          <a:p>
            <a:r>
              <a:rPr lang="en-US" dirty="0"/>
              <a:t>Board Compensation (2016)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9489" y="956901"/>
            <a:ext cx="10344839" cy="5300680"/>
          </a:xfrm>
        </p:spPr>
        <p:txBody>
          <a:bodyPr>
            <a:noAutofit/>
          </a:bodyPr>
          <a:lstStyle/>
          <a:p>
            <a:r>
              <a:rPr lang="en-US" sz="2000" b="1" dirty="0"/>
              <a:t>Size*						Avg. Total Compensation			% Cash</a:t>
            </a:r>
          </a:p>
          <a:p>
            <a:r>
              <a:rPr lang="en-US" sz="2000" b="1" dirty="0"/>
              <a:t>Micro						$121,000							51%</a:t>
            </a:r>
          </a:p>
          <a:p>
            <a:r>
              <a:rPr lang="en-US" sz="2000" b="1" dirty="0"/>
              <a:t>Small						$157,292							47%</a:t>
            </a:r>
          </a:p>
          <a:p>
            <a:r>
              <a:rPr lang="en-US" sz="2000" b="1" dirty="0"/>
              <a:t>Medium						$181,400							44%</a:t>
            </a:r>
          </a:p>
          <a:p>
            <a:r>
              <a:rPr lang="en-US" sz="2000" b="1" dirty="0"/>
              <a:t>Large						$222,300							44%</a:t>
            </a:r>
          </a:p>
          <a:p>
            <a:endParaRPr lang="en-US" sz="2000" b="1" dirty="0"/>
          </a:p>
          <a:p>
            <a:r>
              <a:rPr lang="en-US" sz="2000" b="1" dirty="0"/>
              <a:t>Top 200						$272,000							42%</a:t>
            </a:r>
          </a:p>
          <a:p>
            <a:endParaRPr lang="en-US" sz="2000" b="1" dirty="0"/>
          </a:p>
          <a:p>
            <a:r>
              <a:rPr lang="en-US" sz="2000" b="1" dirty="0"/>
              <a:t>All Firms					$191,500							45%</a:t>
            </a:r>
          </a:p>
          <a:p>
            <a:endParaRPr lang="en-US" sz="2000" b="1" dirty="0"/>
          </a:p>
          <a:p>
            <a:r>
              <a:rPr lang="en-US" sz="2000" b="1" dirty="0"/>
              <a:t>Micro ($50-499); Small ($500-999); Medium ($1-2.4 Billion);  Large ($2.5 B-9.9)</a:t>
            </a:r>
          </a:p>
          <a:p>
            <a:r>
              <a:rPr lang="en-US" sz="2000" b="1" dirty="0"/>
              <a:t>Top 200 ($10 Billion plus):</a:t>
            </a:r>
          </a:p>
          <a:p>
            <a:r>
              <a:rPr lang="en-US" sz="2000" b="1" dirty="0"/>
              <a:t>Source: 2016-2017 NACD Director Compensation Report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6884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BOARD REFRESHMENT: WHAT DRIVES IT?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167789"/>
            <a:ext cx="8596668" cy="4873574"/>
          </a:xfrm>
        </p:spPr>
        <p:txBody>
          <a:bodyPr>
            <a:noAutofit/>
          </a:bodyPr>
          <a:lstStyle/>
          <a:p>
            <a:r>
              <a:rPr lang="en-US" sz="3200" dirty="0"/>
              <a:t>MAJORITY:</a:t>
            </a:r>
          </a:p>
          <a:p>
            <a:pPr lvl="1"/>
            <a:r>
              <a:rPr lang="en-US" sz="3200" dirty="0"/>
              <a:t>RETIREMENTS</a:t>
            </a:r>
          </a:p>
          <a:p>
            <a:pPr lvl="1"/>
            <a:r>
              <a:rPr lang="en-US" sz="3200" dirty="0"/>
              <a:t>TERM LIMITS</a:t>
            </a:r>
          </a:p>
          <a:p>
            <a:pPr lvl="1"/>
            <a:r>
              <a:rPr lang="en-US" sz="3200" dirty="0"/>
              <a:t>ILLNESS OR DEATH</a:t>
            </a:r>
          </a:p>
          <a:p>
            <a:r>
              <a:rPr lang="en-US" sz="3200" dirty="0"/>
              <a:t>SPECIAL SITUATIONS</a:t>
            </a:r>
          </a:p>
          <a:p>
            <a:pPr lvl="1"/>
            <a:r>
              <a:rPr lang="en-US" sz="3200" dirty="0"/>
              <a:t>M&amp;A</a:t>
            </a:r>
          </a:p>
          <a:p>
            <a:pPr lvl="1"/>
            <a:r>
              <a:rPr lang="en-US" sz="3200" dirty="0"/>
              <a:t>CHANGING NEEDS IN BUSINESS STRATEGY</a:t>
            </a:r>
          </a:p>
          <a:p>
            <a:pPr lvl="1"/>
            <a:r>
              <a:rPr lang="en-US" sz="3200" dirty="0"/>
              <a:t>ACTIVIST SHAREHOLDER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824486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Differences between Public and Private Boards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2366" y="1930401"/>
            <a:ext cx="8381636" cy="4476086"/>
          </a:xfrm>
        </p:spPr>
        <p:txBody>
          <a:bodyPr>
            <a:normAutofit/>
          </a:bodyPr>
          <a:lstStyle/>
          <a:p>
            <a:r>
              <a:rPr lang="en-US" sz="4000" dirty="0"/>
              <a:t>Needs</a:t>
            </a:r>
          </a:p>
          <a:p>
            <a:r>
              <a:rPr lang="en-US" sz="4000" dirty="0"/>
              <a:t>Legal Compliance</a:t>
            </a:r>
          </a:p>
          <a:p>
            <a:r>
              <a:rPr lang="en-US" sz="4000" dirty="0"/>
              <a:t>SEC reporting</a:t>
            </a:r>
          </a:p>
          <a:p>
            <a:r>
              <a:rPr lang="en-US" sz="4000" dirty="0"/>
              <a:t>Visibility: Reputational Risk</a:t>
            </a:r>
          </a:p>
          <a:p>
            <a:r>
              <a:rPr lang="en-US" sz="4000" dirty="0"/>
              <a:t>Time Commitment</a:t>
            </a:r>
          </a:p>
          <a:p>
            <a:r>
              <a:rPr lang="en-US" sz="4000" dirty="0"/>
              <a:t>COMPENSATION  (not negotiable)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816453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5422" y="565532"/>
            <a:ext cx="8998580" cy="591239"/>
          </a:xfrm>
        </p:spPr>
        <p:txBody>
          <a:bodyPr>
            <a:normAutofit fontScale="90000"/>
          </a:bodyPr>
          <a:lstStyle/>
          <a:p>
            <a:r>
              <a:rPr lang="en-US" dirty="0"/>
              <a:t>Director Needs Change with Company Life Cycle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541" y="1301274"/>
            <a:ext cx="10906698" cy="5105213"/>
          </a:xfrm>
        </p:spPr>
        <p:txBody>
          <a:bodyPr>
            <a:normAutofit/>
          </a:bodyPr>
          <a:lstStyle/>
          <a:p>
            <a:pPr lvl="3"/>
            <a:r>
              <a:rPr lang="en-US" sz="2000" b="1" dirty="0"/>
              <a:t>Start UP		Rapid Growth		Maturity			Distressed</a:t>
            </a:r>
          </a:p>
          <a:p>
            <a:r>
              <a:rPr lang="en-US" sz="2000" b="1" dirty="0"/>
              <a:t>TYPE:</a:t>
            </a:r>
          </a:p>
          <a:p>
            <a:r>
              <a:rPr lang="en-US" sz="2000" b="1" dirty="0"/>
              <a:t>Private	Hands On/		Specialization		Broad Exp		Legal, Exit M&amp;A	</a:t>
            </a:r>
          </a:p>
          <a:p>
            <a:r>
              <a:rPr lang="en-US" sz="2000" b="1" dirty="0"/>
              <a:t>Pre-Pub	Prior IPO		Specialization		Indust Exp		Legal; M&amp;A</a:t>
            </a:r>
          </a:p>
          <a:p>
            <a:r>
              <a:rPr lang="en-US" sz="2000" b="1" dirty="0"/>
              <a:t>Public	SEC Finan/		IR, Marketing			---			Corp Finance/M&amp;A</a:t>
            </a:r>
          </a:p>
          <a:p>
            <a:r>
              <a:rPr lang="en-US" sz="2000" b="1" dirty="0"/>
              <a:t>Mature/</a:t>
            </a:r>
          </a:p>
          <a:p>
            <a:pPr lvl="1"/>
            <a:r>
              <a:rPr lang="en-US" sz="2000" b="1" dirty="0"/>
              <a:t>Public	  ----				-----		Broad indust		Exit strategy</a:t>
            </a:r>
          </a:p>
          <a:p>
            <a:pPr marL="3657600" lvl="8" indent="0">
              <a:buNone/>
            </a:pPr>
            <a:r>
              <a:rPr lang="en-US" sz="2000" b="1" dirty="0"/>
              <a:t>				New Prod intro/</a:t>
            </a:r>
          </a:p>
          <a:p>
            <a:pPr marL="3657600" lvl="8" indent="0">
              <a:buNone/>
            </a:pPr>
            <a:r>
              <a:rPr lang="en-US" sz="2000" b="1" dirty="0"/>
              <a:t>				Life Cycle Mgmt.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9774304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2203" y="297455"/>
            <a:ext cx="10851614" cy="738131"/>
          </a:xfrm>
        </p:spPr>
        <p:txBody>
          <a:bodyPr>
            <a:normAutofit fontScale="90000"/>
          </a:bodyPr>
          <a:lstStyle/>
          <a:p>
            <a:r>
              <a:rPr lang="en-US" dirty="0"/>
              <a:t>CHARACTERISTICS OF NEW INDEPENDENT DIRECTORS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0337" y="1211855"/>
            <a:ext cx="11369408" cy="4829507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Title or Skill set						2006				2016</a:t>
            </a:r>
          </a:p>
          <a:p>
            <a:r>
              <a:rPr lang="en-US" sz="2400" dirty="0"/>
              <a:t>Financial Background					24%				25%</a:t>
            </a:r>
          </a:p>
          <a:p>
            <a:r>
              <a:rPr lang="en-US" sz="2400" dirty="0"/>
              <a:t>Divisional President/Functional 		15%				23%</a:t>
            </a:r>
          </a:p>
          <a:p>
            <a:r>
              <a:rPr lang="en-US" sz="2400" dirty="0"/>
              <a:t>Active CEO’s/ Presidents				29%				19%</a:t>
            </a:r>
          </a:p>
          <a:p>
            <a:r>
              <a:rPr lang="en-US" sz="2400" dirty="0"/>
              <a:t>Retired CEO’s							11%				19%</a:t>
            </a:r>
          </a:p>
          <a:p>
            <a:r>
              <a:rPr lang="en-US" sz="2400" dirty="0"/>
              <a:t>Academics/nonprofit					8%					4%</a:t>
            </a:r>
          </a:p>
          <a:p>
            <a:r>
              <a:rPr lang="en-US" sz="2400" dirty="0"/>
              <a:t>Consultants								5%					3%</a:t>
            </a:r>
          </a:p>
          <a:p>
            <a:r>
              <a:rPr lang="en-US" sz="2400" dirty="0"/>
              <a:t>Lawyers									2%					1%</a:t>
            </a:r>
          </a:p>
          <a:p>
            <a:r>
              <a:rPr lang="en-US" sz="2400" dirty="0"/>
              <a:t>Others									6%					6%</a:t>
            </a:r>
          </a:p>
          <a:p>
            <a:pPr marL="0" indent="0">
              <a:buNone/>
            </a:pPr>
            <a:r>
              <a:rPr lang="en-US" sz="3000" b="1" dirty="0">
                <a:solidFill>
                  <a:srgbClr val="FF0000"/>
                </a:solidFill>
              </a:rPr>
              <a:t>ACTIVE OR RETIRED CEO’S MAKE UP 38% OF NEW INDEPENDENT DIRECTORS</a:t>
            </a:r>
            <a:r>
              <a:rPr lang="en-US" sz="2400" b="1" dirty="0">
                <a:solidFill>
                  <a:srgbClr val="FF0000"/>
                </a:solidFill>
              </a:rPr>
              <a:t>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44697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Boards Decide on Needs: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355075"/>
            <a:ext cx="8596668" cy="4686287"/>
          </a:xfrm>
        </p:spPr>
        <p:txBody>
          <a:bodyPr>
            <a:noAutofit/>
          </a:bodyPr>
          <a:lstStyle/>
          <a:p>
            <a:r>
              <a:rPr lang="en-US" sz="3600" b="1" dirty="0"/>
              <a:t>Hot Need Areas:</a:t>
            </a:r>
          </a:p>
          <a:p>
            <a:pPr lvl="2"/>
            <a:r>
              <a:rPr lang="en-US" sz="3600" b="1" dirty="0"/>
              <a:t>Digital Marketing</a:t>
            </a:r>
          </a:p>
          <a:p>
            <a:pPr lvl="2"/>
            <a:r>
              <a:rPr lang="en-US" sz="3600" b="1" dirty="0"/>
              <a:t>Technology</a:t>
            </a:r>
          </a:p>
          <a:p>
            <a:pPr lvl="2"/>
            <a:r>
              <a:rPr lang="en-US" sz="3600" b="1" dirty="0"/>
              <a:t>Sitting CEO of Public Company</a:t>
            </a:r>
          </a:p>
          <a:p>
            <a:pPr lvl="2"/>
            <a:r>
              <a:rPr lang="en-US" sz="3600" b="1" dirty="0"/>
              <a:t>Financial Expert/ Experience as Audit Chair of a Public Company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C48E0C-7B2E-42EA-BBBE-C95F9BFA64CE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3115579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96</TotalTime>
  <Words>587</Words>
  <Application>Microsoft Office PowerPoint</Application>
  <PresentationFormat>Custom</PresentationFormat>
  <Paragraphs>138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Facet</vt:lpstr>
      <vt:lpstr>THE DYNAMICS OF GETTING ON A PUBLIC CORPORATE BOARD</vt:lpstr>
      <vt:lpstr>NUMBER OF PUBLIC COMPANIES HAS REDUCED: US BOARD POSITIONS LESS</vt:lpstr>
      <vt:lpstr>Time Commitment</vt:lpstr>
      <vt:lpstr>Board Compensation (2016)</vt:lpstr>
      <vt:lpstr>BOARD REFRESHMENT: WHAT DRIVES IT?</vt:lpstr>
      <vt:lpstr>Differences between Public and Private Boards</vt:lpstr>
      <vt:lpstr>Director Needs Change with Company Life Cycle</vt:lpstr>
      <vt:lpstr>CHARACTERISTICS OF NEW INDEPENDENT DIRECTORS</vt:lpstr>
      <vt:lpstr>How Do Boards Decide on Needs:</vt:lpstr>
      <vt:lpstr>THE CURRENT ENVIRONMENT: LOOKING FOR A DIRECTOR</vt:lpstr>
      <vt:lpstr>SO HOW DOES A BOARD DECIDE WHO TO ADD?  </vt:lpstr>
      <vt:lpstr>Skill Matrix Review: Board Composition</vt:lpstr>
      <vt:lpstr>Best ideas for getting on Boards</vt:lpstr>
      <vt:lpstr>Spend time where Directors spend time</vt:lpstr>
      <vt:lpstr>KEY STEPS: 1</vt:lpstr>
      <vt:lpstr>KEY STEPS: 2</vt:lpstr>
      <vt:lpstr>Once you get the interview? </vt:lpstr>
      <vt:lpstr>Time Frame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DYNAMICS OF GETTING ON A PUBLIC BOARD</dc:title>
  <dc:creator>Ellen Richstone</dc:creator>
  <cp:lastModifiedBy>Larry</cp:lastModifiedBy>
  <cp:revision>31</cp:revision>
  <cp:lastPrinted>2017-06-11T21:10:49Z</cp:lastPrinted>
  <dcterms:created xsi:type="dcterms:W3CDTF">2017-05-30T19:12:41Z</dcterms:created>
  <dcterms:modified xsi:type="dcterms:W3CDTF">2017-06-19T00:23:44Z</dcterms:modified>
</cp:coreProperties>
</file>